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9"/>
  </p:notesMasterIdLst>
  <p:sldIdLst>
    <p:sldId id="258" r:id="rId5"/>
    <p:sldId id="257" r:id="rId6"/>
    <p:sldId id="261" r:id="rId7"/>
    <p:sldId id="262" r:id="rId8"/>
    <p:sldId id="293" r:id="rId9"/>
    <p:sldId id="294" r:id="rId10"/>
    <p:sldId id="259" r:id="rId11"/>
    <p:sldId id="331" r:id="rId12"/>
    <p:sldId id="332" r:id="rId13"/>
    <p:sldId id="334" r:id="rId14"/>
    <p:sldId id="297" r:id="rId15"/>
    <p:sldId id="304" r:id="rId16"/>
    <p:sldId id="305" r:id="rId17"/>
    <p:sldId id="306" r:id="rId18"/>
    <p:sldId id="307" r:id="rId19"/>
    <p:sldId id="309" r:id="rId20"/>
    <p:sldId id="310" r:id="rId21"/>
    <p:sldId id="333" r:id="rId22"/>
    <p:sldId id="311" r:id="rId23"/>
    <p:sldId id="312" r:id="rId24"/>
    <p:sldId id="314" r:id="rId25"/>
    <p:sldId id="315" r:id="rId26"/>
    <p:sldId id="316" r:id="rId27"/>
    <p:sldId id="317" r:id="rId28"/>
    <p:sldId id="295" r:id="rId29"/>
    <p:sldId id="335" r:id="rId30"/>
    <p:sldId id="336" r:id="rId31"/>
    <p:sldId id="338" r:id="rId32"/>
    <p:sldId id="337" r:id="rId33"/>
    <p:sldId id="340" r:id="rId34"/>
    <p:sldId id="274" r:id="rId35"/>
    <p:sldId id="273" r:id="rId36"/>
    <p:sldId id="272" r:id="rId37"/>
    <p:sldId id="33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390E"/>
    <a:srgbClr val="0185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88B58-822E-4A6D-864C-94186886C5BC}" v="98" dt="2019-10-28T17:12:53.918"/>
    <p1510:client id="{CD341A46-62DC-8F66-2563-10A8A580B913}" v="1" dt="2020-08-18T00:23:08.0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9648" autoAdjust="0"/>
  </p:normalViewPr>
  <p:slideViewPr>
    <p:cSldViewPr snapToGrid="0">
      <p:cViewPr varScale="1">
        <p:scale>
          <a:sx n="56" d="100"/>
          <a:sy n="56" d="100"/>
        </p:scale>
        <p:origin x="10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33CAC-8471-490D-9B06-2F6C3537CAD4}" type="datetimeFigureOut">
              <a:rPr lang="en-US" smtClean="0"/>
              <a:t>8/17/2020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3693E-6064-4A55-A606-667B314728E0}" type="slidenum">
              <a:rPr lang="en-US" smtClean="0"/>
              <a:t>‹#›</a:t>
            </a:fld>
            <a:endParaRPr lang="en-US"/>
          </a:p>
        </p:txBody>
      </p:sp>
    </p:spTree>
    <p:extLst>
      <p:ext uri="{BB962C8B-B14F-4D97-AF65-F5344CB8AC3E}">
        <p14:creationId xmlns:p14="http://schemas.microsoft.com/office/powerpoint/2010/main" val="109213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larin.com/sociedad/cara-real-dios-estudio_0_B1rZGv6xX.html"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flickr.com/photos/aeortiz/384700636"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pexels.com/photo/clouds-flying-heaven-sky-133422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ixabay.com/es/vectors/mujeres-mismo-sexo-pareja-s%C3%ADmbolo-311422/"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pixabay.com/es/illustrations/gay-amor-gay-hombres-gay-pareja-gay-898096/"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freebibleimages.org/illustrations/creation/"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64494A9-D7C6-465E-A913-491587F47DAB}" type="slidenum">
              <a:rPr lang="en-US" smtClean="0"/>
              <a:t>2</a:t>
            </a:fld>
            <a:endParaRPr lang="en-US"/>
          </a:p>
        </p:txBody>
      </p:sp>
    </p:spTree>
    <p:extLst>
      <p:ext uri="{BB962C8B-B14F-4D97-AF65-F5344CB8AC3E}">
        <p14:creationId xmlns:p14="http://schemas.microsoft.com/office/powerpoint/2010/main" val="261291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i="1" kern="1200" dirty="0">
                <a:solidFill>
                  <a:schemeClr val="tx1"/>
                </a:solidFill>
                <a:effectLst/>
                <a:latin typeface="+mn-lt"/>
                <a:ea typeface="+mn-ea"/>
                <a:cs typeface="+mn-cs"/>
              </a:rPr>
              <a:t>El día seis de la creación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15</a:t>
            </a:fld>
            <a:endParaRPr lang="en-US"/>
          </a:p>
        </p:txBody>
      </p:sp>
    </p:spTree>
    <p:extLst>
      <p:ext uri="{BB962C8B-B14F-4D97-AF65-F5344CB8AC3E}">
        <p14:creationId xmlns:p14="http://schemas.microsoft.com/office/powerpoint/2010/main" val="4136774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i="1" kern="1200" dirty="0">
                <a:solidFill>
                  <a:schemeClr val="tx1"/>
                </a:solidFill>
                <a:effectLst/>
                <a:latin typeface="+mn-lt"/>
                <a:ea typeface="+mn-ea"/>
                <a:cs typeface="+mn-cs"/>
              </a:rPr>
              <a:t>En un mundo perfecto, hay algo que no es bueno: El hombre está solo; </a:t>
            </a:r>
          </a:p>
          <a:p>
            <a:pPr lvl="0"/>
            <a:r>
              <a:rPr lang="es-MX" sz="1200" i="1" kern="1200" dirty="0">
                <a:solidFill>
                  <a:schemeClr val="tx1"/>
                </a:solidFill>
                <a:effectLst/>
                <a:latin typeface="+mn-lt"/>
                <a:ea typeface="+mn-ea"/>
                <a:cs typeface="+mn-cs"/>
              </a:rPr>
              <a:t>Y ¿cómo se va a reproducir la raza humana?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16</a:t>
            </a:fld>
            <a:endParaRPr lang="en-US"/>
          </a:p>
        </p:txBody>
      </p:sp>
    </p:spTree>
    <p:extLst>
      <p:ext uri="{BB962C8B-B14F-4D97-AF65-F5344CB8AC3E}">
        <p14:creationId xmlns:p14="http://schemas.microsoft.com/office/powerpoint/2010/main" val="3788570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MX" sz="1200" kern="1200" dirty="0">
                <a:solidFill>
                  <a:schemeClr val="tx1"/>
                </a:solidFill>
                <a:effectLst/>
                <a:latin typeface="+mn-lt"/>
                <a:ea typeface="+mn-ea"/>
                <a:cs typeface="+mn-cs"/>
              </a:rPr>
              <a:t>Deje que cuenten la historia.  Solo hay que guiarlos cuando se desvíen, se confunden, o pasan por alto algo de importancia.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17</a:t>
            </a:fld>
            <a:endParaRPr lang="en-US"/>
          </a:p>
        </p:txBody>
      </p:sp>
    </p:spTree>
    <p:extLst>
      <p:ext uri="{BB962C8B-B14F-4D97-AF65-F5344CB8AC3E}">
        <p14:creationId xmlns:p14="http://schemas.microsoft.com/office/powerpoint/2010/main" val="27013156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s-MX" sz="1200" i="1" kern="1200" dirty="0">
                <a:solidFill>
                  <a:schemeClr val="tx1"/>
                </a:solidFill>
                <a:effectLst/>
                <a:latin typeface="+mn-lt"/>
                <a:ea typeface="+mn-ea"/>
                <a:cs typeface="+mn-cs"/>
              </a:rPr>
              <a:t>Sí.  Dios, en su amor, crea a la mujer de una manera maravillosa.  El hombre ya no está solo. </a:t>
            </a:r>
          </a:p>
          <a:p>
            <a:pPr lvl="4"/>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18</a:t>
            </a:fld>
            <a:endParaRPr lang="en-US"/>
          </a:p>
        </p:txBody>
      </p:sp>
    </p:spTree>
    <p:extLst>
      <p:ext uri="{BB962C8B-B14F-4D97-AF65-F5344CB8AC3E}">
        <p14:creationId xmlns:p14="http://schemas.microsoft.com/office/powerpoint/2010/main" val="2761478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4"/>
            <a:r>
              <a:rPr lang="es-ES" sz="1200" i="1" kern="1200" dirty="0">
                <a:solidFill>
                  <a:schemeClr val="tx1"/>
                </a:solidFill>
                <a:effectLst/>
                <a:latin typeface="+mn-lt"/>
                <a:ea typeface="+mn-ea"/>
                <a:cs typeface="+mn-cs"/>
              </a:rPr>
              <a:t>Cómo Dios creó al primer hombre y la primera mujer y de ese modo el primer matrimonio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E0DDA12-0DF9-4C99-8EAA-B152B09A12C8}" type="slidenum">
              <a:rPr lang="en-US" smtClean="0"/>
              <a:t>21</a:t>
            </a:fld>
            <a:endParaRPr lang="en-US"/>
          </a:p>
        </p:txBody>
      </p:sp>
    </p:spTree>
    <p:extLst>
      <p:ext uri="{BB962C8B-B14F-4D97-AF65-F5344CB8AC3E}">
        <p14:creationId xmlns:p14="http://schemas.microsoft.com/office/powerpoint/2010/main" val="35609505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Despreciamos el matrimonio.  Nos quejamos de la pareja.  Lo consideramos una carga, y no nos agrada el papel que Dios nos ha dado.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Se nos olvida que fuimos hechos por él y para él.  </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22</a:t>
            </a:fld>
            <a:endParaRPr lang="en-US"/>
          </a:p>
        </p:txBody>
      </p:sp>
    </p:spTree>
    <p:extLst>
      <p:ext uri="{BB962C8B-B14F-4D97-AF65-F5344CB8AC3E}">
        <p14:creationId xmlns:p14="http://schemas.microsoft.com/office/powerpoint/2010/main" val="23980100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La bella forma en que Dios hizo al hombre y a la mujer:  a su imagen y semejanza, es decir en santidad y perfección.</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Al crear al hombre, le encargó trabajo, le dio comida, y lo bendijo con una pareja</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i="1" kern="1200" dirty="0">
                <a:solidFill>
                  <a:schemeClr val="tx1"/>
                </a:solidFill>
                <a:effectLst/>
                <a:latin typeface="+mn-lt"/>
                <a:ea typeface="+mn-ea"/>
                <a:cs typeface="+mn-cs"/>
              </a:rPr>
              <a:t>Dios nos dio la institución del matrimonio para compañerismo y la bendición de hijos.</a:t>
            </a: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23</a:t>
            </a:fld>
            <a:endParaRPr lang="en-US"/>
          </a:p>
        </p:txBody>
      </p:sp>
    </p:spTree>
    <p:extLst>
      <p:ext uri="{BB962C8B-B14F-4D97-AF65-F5344CB8AC3E}">
        <p14:creationId xmlns:p14="http://schemas.microsoft.com/office/powerpoint/2010/main" val="318143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a.	Servirle a Dios gustosamente en el trabajo, en el matrimonio</a:t>
            </a:r>
          </a:p>
          <a:p>
            <a:r>
              <a:rPr lang="es-ES" dirty="0"/>
              <a:t>b.	Apreciar la bendición del matrimonio</a:t>
            </a: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24</a:t>
            </a:fld>
            <a:endParaRPr lang="en-US"/>
          </a:p>
        </p:txBody>
      </p:sp>
    </p:spTree>
    <p:extLst>
      <p:ext uri="{BB962C8B-B14F-4D97-AF65-F5344CB8AC3E}">
        <p14:creationId xmlns:p14="http://schemas.microsoft.com/office/powerpoint/2010/main" val="3667078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MX" sz="1200" i="1" kern="1200" dirty="0">
                <a:solidFill>
                  <a:schemeClr val="tx1"/>
                </a:solidFill>
                <a:effectLst/>
                <a:latin typeface="+mn-lt"/>
                <a:ea typeface="+mn-ea"/>
                <a:cs typeface="+mn-cs"/>
              </a:rPr>
              <a:t>Con una pareja que está por casarse, </a:t>
            </a:r>
          </a:p>
          <a:p>
            <a:pPr marL="171450" lvl="0" indent="-171450">
              <a:buFont typeface="Arial" panose="020B0604020202020204" pitchFamily="34" charset="0"/>
              <a:buChar char="•"/>
            </a:pPr>
            <a:r>
              <a:rPr lang="es-MX" sz="1200" i="1" kern="1200" dirty="0">
                <a:solidFill>
                  <a:schemeClr val="tx1"/>
                </a:solidFill>
                <a:effectLst/>
                <a:latin typeface="+mn-lt"/>
                <a:ea typeface="+mn-ea"/>
                <a:cs typeface="+mn-cs"/>
              </a:rPr>
              <a:t>con una pareja que está batallando: para recordarles el propósito original del matrimonio, </a:t>
            </a:r>
          </a:p>
          <a:p>
            <a:pPr marL="171450" lvl="0" indent="-171450">
              <a:buFont typeface="Arial" panose="020B0604020202020204" pitchFamily="34" charset="0"/>
              <a:buChar char="•"/>
            </a:pPr>
            <a:r>
              <a:rPr lang="es-MX" sz="1200" i="1" kern="1200" dirty="0">
                <a:solidFill>
                  <a:schemeClr val="tx1"/>
                </a:solidFill>
                <a:effectLst/>
                <a:latin typeface="+mn-lt"/>
                <a:ea typeface="+mn-ea"/>
                <a:cs typeface="+mn-cs"/>
              </a:rPr>
              <a:t>en una conferencia matrimonial</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25</a:t>
            </a:fld>
            <a:endParaRPr lang="en-US"/>
          </a:p>
        </p:txBody>
      </p:sp>
    </p:spTree>
    <p:extLst>
      <p:ext uri="{BB962C8B-B14F-4D97-AF65-F5344CB8AC3E}">
        <p14:creationId xmlns:p14="http://schemas.microsoft.com/office/powerpoint/2010/main" val="8405299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s-CO" sz="1200" i="1" kern="1200" dirty="0">
                <a:solidFill>
                  <a:schemeClr val="tx1"/>
                </a:solidFill>
                <a:effectLst/>
                <a:latin typeface="+mn-lt"/>
                <a:ea typeface="+mn-ea"/>
                <a:cs typeface="+mn-cs"/>
              </a:rPr>
              <a:t>Hace tiempo salió </a:t>
            </a:r>
            <a:r>
              <a:rPr lang="es-CO" sz="1200" b="1" i="1" kern="1200" dirty="0">
                <a:solidFill>
                  <a:schemeClr val="tx1"/>
                </a:solidFill>
                <a:effectLst/>
                <a:latin typeface="+mn-lt"/>
                <a:ea typeface="+mn-ea"/>
                <a:cs typeface="+mn-cs"/>
              </a:rPr>
              <a:t>un reportaje diciendo, “Así es la cara verdadera de Dios.”</a:t>
            </a:r>
            <a:r>
              <a:rPr lang="es-CO" sz="1200" i="1"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Los participantes de un estudio vieron cientos de caras y seleccionaron qué rostro se parecía más o cómo imaginaban que sería el de Dios. Al combinar todas las caras seleccionadas, los investigadores pudieron armar una nueva "cara de Dios" compuesta por lo que </a:t>
            </a:r>
            <a:r>
              <a:rPr lang="en-US" sz="1200" b="1" kern="1200" dirty="0" err="1">
                <a:solidFill>
                  <a:schemeClr val="tx1"/>
                </a:solidFill>
                <a:effectLst/>
                <a:latin typeface="+mn-lt"/>
                <a:ea typeface="+mn-ea"/>
                <a:cs typeface="+mn-cs"/>
              </a:rPr>
              <a:t>refleja</a:t>
            </a:r>
            <a:r>
              <a:rPr lang="en-US" sz="1200" b="1" kern="1200" dirty="0">
                <a:solidFill>
                  <a:schemeClr val="tx1"/>
                </a:solidFill>
                <a:effectLst/>
                <a:latin typeface="+mn-lt"/>
                <a:ea typeface="+mn-ea"/>
                <a:cs typeface="+mn-cs"/>
              </a:rPr>
              <a:t> el </a:t>
            </a:r>
            <a:r>
              <a:rPr lang="en-US" sz="1200" b="1" kern="1200" dirty="0" err="1">
                <a:solidFill>
                  <a:schemeClr val="tx1"/>
                </a:solidFill>
                <a:effectLst/>
                <a:latin typeface="+mn-lt"/>
                <a:ea typeface="+mn-ea"/>
                <a:cs typeface="+mn-cs"/>
              </a:rPr>
              <a:t>imaginario</a:t>
            </a:r>
            <a:r>
              <a:rPr lang="en-US" sz="1200" b="1" kern="1200" dirty="0">
                <a:solidFill>
                  <a:schemeClr val="tx1"/>
                </a:solidFill>
                <a:effectLst/>
                <a:latin typeface="+mn-lt"/>
                <a:ea typeface="+mn-ea"/>
                <a:cs typeface="+mn-cs"/>
              </a:rPr>
              <a:t> de los </a:t>
            </a:r>
            <a:r>
              <a:rPr lang="en-US" sz="1200" b="1" kern="1200" dirty="0" err="1">
                <a:solidFill>
                  <a:schemeClr val="tx1"/>
                </a:solidFill>
                <a:effectLst/>
                <a:latin typeface="+mn-lt"/>
                <a:ea typeface="+mn-ea"/>
                <a:cs typeface="+mn-cs"/>
              </a:rPr>
              <a:t>participantes</a:t>
            </a:r>
            <a:r>
              <a:rPr lang="en-US" sz="1200" b="1" kern="1200" dirty="0">
                <a:solidFill>
                  <a:schemeClr val="tx1"/>
                </a:solidFill>
                <a:effectLst/>
                <a:latin typeface="+mn-lt"/>
                <a:ea typeface="+mn-ea"/>
                <a:cs typeface="+mn-cs"/>
              </a:rPr>
              <a:t> de la </a:t>
            </a:r>
            <a:r>
              <a:rPr lang="en-US" sz="1200" b="1" kern="1200" dirty="0" err="1">
                <a:solidFill>
                  <a:schemeClr val="tx1"/>
                </a:solidFill>
                <a:effectLst/>
                <a:latin typeface="+mn-lt"/>
                <a:ea typeface="+mn-ea"/>
                <a:cs typeface="+mn-cs"/>
              </a:rPr>
              <a:t>muestra</a:t>
            </a:r>
            <a:r>
              <a:rPr lang="en-US" sz="1200" b="1" kern="1200" dirty="0">
                <a:solidFill>
                  <a:schemeClr val="tx1"/>
                </a:solidFill>
                <a:effectLst/>
                <a:latin typeface="+mn-lt"/>
                <a:ea typeface="+mn-ea"/>
                <a:cs typeface="+mn-cs"/>
              </a:rPr>
              <a:t>.</a:t>
            </a:r>
            <a:r>
              <a:rPr lang="en-US" sz="1200" b="0" kern="1200" dirty="0">
                <a:solidFill>
                  <a:schemeClr val="tx1"/>
                </a:solidFill>
                <a:effectLst/>
                <a:latin typeface="+mn-lt"/>
                <a:ea typeface="+mn-ea"/>
                <a:cs typeface="+mn-cs"/>
              </a:rPr>
              <a:t> (</a:t>
            </a:r>
            <a:r>
              <a:rPr lang="es-ES" sz="1200" u="sng" kern="1200" dirty="0">
                <a:solidFill>
                  <a:schemeClr val="tx1"/>
                </a:solidFill>
                <a:effectLst/>
                <a:latin typeface="+mn-lt"/>
                <a:ea typeface="+mn-ea"/>
                <a:cs typeface="+mn-cs"/>
                <a:hlinkClick r:id="rId3"/>
              </a:rPr>
              <a:t>https://www.clarin.com/sociedad/cara-real-dios-estudio_0_B1rZGv6xX.html</a:t>
            </a:r>
            <a:r>
              <a:rPr lang="es-ES"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228600" lvl="0" indent="-228600">
              <a:buFont typeface="+mj-lt"/>
              <a:buAutoNum type="arabicPeriod"/>
            </a:pPr>
            <a:r>
              <a:rPr lang="es-CO" sz="1200" i="1" kern="1200" dirty="0">
                <a:solidFill>
                  <a:schemeClr val="tx1"/>
                </a:solidFill>
                <a:effectLst/>
                <a:latin typeface="+mn-lt"/>
                <a:ea typeface="+mn-ea"/>
                <a:cs typeface="+mn-cs"/>
              </a:rPr>
              <a:t> </a:t>
            </a:r>
            <a:r>
              <a:rPr lang="es-CO" sz="1200" b="1" i="1" kern="1200" dirty="0">
                <a:solidFill>
                  <a:schemeClr val="tx1"/>
                </a:solidFill>
                <a:effectLst/>
                <a:latin typeface="+mn-lt"/>
                <a:ea typeface="+mn-ea"/>
                <a:cs typeface="+mn-cs"/>
              </a:rPr>
              <a:t>La imagen de Dios no puede describir su semblanza física, ya que Dios es espíritu. </a:t>
            </a:r>
            <a:r>
              <a:rPr lang="es-CO" sz="1200" i="1" kern="1200" dirty="0">
                <a:solidFill>
                  <a:schemeClr val="tx1"/>
                </a:solidFill>
                <a:effectLst/>
                <a:latin typeface="+mn-lt"/>
                <a:ea typeface="+mn-ea"/>
                <a:cs typeface="+mn-cs"/>
              </a:rPr>
              <a:t>El Nuevo Testamento describe la imagen divina como un conocimiento especial, saber que de Dios provienen todas las bendiciones (Colosenses 3:10); describe la imagen divina como santidad</a:t>
            </a:r>
            <a:r>
              <a:rPr lang="es-CO" sz="1200" i="1" u="sng" kern="1200" dirty="0">
                <a:solidFill>
                  <a:schemeClr val="tx1"/>
                </a:solidFill>
                <a:effectLst/>
                <a:latin typeface="+mn-lt"/>
                <a:ea typeface="+mn-ea"/>
                <a:cs typeface="+mn-cs"/>
              </a:rPr>
              <a:t>, la ausencia de pecado</a:t>
            </a:r>
            <a:r>
              <a:rPr lang="es-CO" sz="1200" i="1" kern="1200" dirty="0">
                <a:solidFill>
                  <a:schemeClr val="tx1"/>
                </a:solidFill>
                <a:effectLst/>
                <a:latin typeface="+mn-lt"/>
                <a:ea typeface="+mn-ea"/>
                <a:cs typeface="+mn-cs"/>
              </a:rPr>
              <a:t> (Efesios 4:24).</a:t>
            </a:r>
            <a:endParaRPr lang="en-US" sz="1200" kern="1200" dirty="0">
              <a:solidFill>
                <a:schemeClr val="tx1"/>
              </a:solidFill>
              <a:effectLst/>
              <a:latin typeface="+mn-lt"/>
              <a:ea typeface="+mn-ea"/>
              <a:cs typeface="+mn-cs"/>
            </a:endParaRPr>
          </a:p>
          <a:p>
            <a:endParaRPr lang="en-US" dirty="0">
              <a:hlinkClick r:id="rId4"/>
            </a:endParaRPr>
          </a:p>
          <a:p>
            <a:r>
              <a:rPr lang="en-US" dirty="0">
                <a:hlinkClick r:id="rId4"/>
              </a:rPr>
              <a:t>https://www.flickr.com/photos/aeortiz/384700636</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26</a:t>
            </a:fld>
            <a:endParaRPr lang="en-US"/>
          </a:p>
        </p:txBody>
      </p:sp>
    </p:spTree>
    <p:extLst>
      <p:ext uri="{BB962C8B-B14F-4D97-AF65-F5344CB8AC3E}">
        <p14:creationId xmlns:p14="http://schemas.microsoft.com/office/powerpoint/2010/main" val="1082772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Saludos</a:t>
            </a:r>
            <a:r>
              <a:rPr lang="en-US" dirty="0"/>
              <a:t>, </a:t>
            </a:r>
            <a:r>
              <a:rPr lang="en-US" dirty="0" err="1"/>
              <a:t>bienvenidos</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a:t>
            </a:fld>
            <a:endParaRPr lang="en-US"/>
          </a:p>
        </p:txBody>
      </p:sp>
    </p:spTree>
    <p:extLst>
      <p:ext uri="{BB962C8B-B14F-4D97-AF65-F5344CB8AC3E}">
        <p14:creationId xmlns:p14="http://schemas.microsoft.com/office/powerpoint/2010/main" val="24194094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s-CO" sz="1200" i="1" kern="1200" dirty="0">
                <a:solidFill>
                  <a:schemeClr val="tx1"/>
                </a:solidFill>
                <a:effectLst/>
                <a:latin typeface="+mn-lt"/>
                <a:ea typeface="+mn-ea"/>
                <a:cs typeface="+mn-cs"/>
              </a:rPr>
              <a:t>Puede ser útil describir el efecto que tuvo la imagen divina en la personalidad de Adán y Eva sobre su intelecto, emociones, y voluntad. A diferencia de la torpeza mental y la ignorancia con que nacemos, Adán y Eva, </a:t>
            </a:r>
            <a:r>
              <a:rPr lang="es-CO" sz="1200" b="1" i="1" kern="1200" dirty="0">
                <a:solidFill>
                  <a:schemeClr val="tx1"/>
                </a:solidFill>
                <a:effectLst/>
                <a:latin typeface="+mn-lt"/>
                <a:ea typeface="+mn-ea"/>
                <a:cs typeface="+mn-cs"/>
              </a:rPr>
              <a:t>comprendían perfectamente con su intelecto lo que Dios quería que supieran</a:t>
            </a:r>
            <a:r>
              <a:rPr lang="es-CO" sz="1200" i="1" kern="1200" dirty="0">
                <a:solidFill>
                  <a:schemeClr val="tx1"/>
                </a:solidFill>
                <a:effectLst/>
                <a:latin typeface="+mn-lt"/>
                <a:ea typeface="+mn-ea"/>
                <a:cs typeface="+mn-cs"/>
              </a:rPr>
              <a:t>. Mientras poseyeron la imagen de Dios, </a:t>
            </a:r>
            <a:r>
              <a:rPr lang="es-CO" sz="1200" b="1" i="1" kern="1200" dirty="0">
                <a:solidFill>
                  <a:schemeClr val="tx1"/>
                </a:solidFill>
                <a:effectLst/>
                <a:latin typeface="+mn-lt"/>
                <a:ea typeface="+mn-ea"/>
                <a:cs typeface="+mn-cs"/>
              </a:rPr>
              <a:t>sus emociones estuvieron en armonía con las de Dios; </a:t>
            </a:r>
            <a:r>
              <a:rPr lang="es-CO" sz="1200" i="1" kern="1200" dirty="0">
                <a:solidFill>
                  <a:schemeClr val="tx1"/>
                </a:solidFill>
                <a:effectLst/>
                <a:latin typeface="+mn-lt"/>
                <a:ea typeface="+mn-ea"/>
                <a:cs typeface="+mn-cs"/>
              </a:rPr>
              <a:t>encontraban en su Creador la máxima felicidad. Y, a diferencia de la rebeldía con que nacemos, </a:t>
            </a:r>
            <a:r>
              <a:rPr lang="es-CO" sz="1200" b="1" i="1" kern="1200" dirty="0">
                <a:solidFill>
                  <a:schemeClr val="tx1"/>
                </a:solidFill>
                <a:effectLst/>
                <a:latin typeface="+mn-lt"/>
                <a:ea typeface="+mn-ea"/>
                <a:cs typeface="+mn-cs"/>
              </a:rPr>
              <a:t>la voluntad de ellos estaba en completa armonía con la voluntad divina. </a:t>
            </a:r>
            <a:r>
              <a:rPr lang="es-CO" sz="1200" i="1" kern="1200" dirty="0">
                <a:solidFill>
                  <a:schemeClr val="tx1"/>
                </a:solidFill>
                <a:effectLst/>
                <a:latin typeface="+mn-lt"/>
                <a:ea typeface="+mn-ea"/>
                <a:cs typeface="+mn-cs"/>
              </a:rPr>
              <a:t>Cada impulso y deseo de ellos concordaba con la buena voluntad del Señor. Creados a la imagen de Dios</a:t>
            </a:r>
            <a:r>
              <a:rPr lang="es-CO" sz="1200" b="1" i="1" kern="1200" dirty="0">
                <a:solidFill>
                  <a:schemeClr val="tx1"/>
                </a:solidFill>
                <a:effectLst/>
                <a:latin typeface="+mn-lt"/>
                <a:ea typeface="+mn-ea"/>
                <a:cs typeface="+mn-cs"/>
              </a:rPr>
              <a:t>, fueron espiritualmente réplicas humanas de Dios</a:t>
            </a:r>
            <a:r>
              <a:rPr lang="es-CO" sz="1200"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endParaRPr lang="es-CO" sz="1200" i="1" kern="1200" dirty="0">
              <a:solidFill>
                <a:schemeClr val="tx1"/>
              </a:solidFill>
              <a:effectLst/>
              <a:latin typeface="+mn-lt"/>
              <a:ea typeface="+mn-ea"/>
              <a:cs typeface="+mn-cs"/>
            </a:endParaRPr>
          </a:p>
          <a:p>
            <a:pPr marL="628650" lvl="1" indent="-171450">
              <a:buFont typeface="Arial" panose="020B0604020202020204" pitchFamily="34" charset="0"/>
              <a:buChar char="•"/>
            </a:pPr>
            <a:r>
              <a:rPr lang="es-CO" sz="1200" i="1" kern="1200" dirty="0">
                <a:solidFill>
                  <a:schemeClr val="tx1"/>
                </a:solidFill>
                <a:effectLst/>
                <a:latin typeface="+mn-lt"/>
                <a:ea typeface="+mn-ea"/>
                <a:cs typeface="+mn-cs"/>
              </a:rPr>
              <a:t>Sabemos que </a:t>
            </a:r>
            <a:r>
              <a:rPr lang="es-CO" sz="1200" b="1" i="1" kern="1200" dirty="0">
                <a:solidFill>
                  <a:schemeClr val="tx1"/>
                </a:solidFill>
                <a:effectLst/>
                <a:latin typeface="+mn-lt"/>
                <a:ea typeface="+mn-ea"/>
                <a:cs typeface="+mn-cs"/>
              </a:rPr>
              <a:t>esta bella relación se destruyó cuando Adán y Eva dudaron del amor divino.  </a:t>
            </a:r>
            <a:r>
              <a:rPr lang="es-CO" sz="1200" b="0" i="1" kern="1200" dirty="0">
                <a:solidFill>
                  <a:schemeClr val="tx1"/>
                </a:solidFill>
                <a:effectLst/>
                <a:latin typeface="+mn-lt"/>
                <a:ea typeface="+mn-ea"/>
                <a:cs typeface="+mn-cs"/>
              </a:rPr>
              <a:t>Desobedecieron </a:t>
            </a:r>
            <a:r>
              <a:rPr lang="es-CO" sz="1200" i="1" kern="1200" dirty="0">
                <a:solidFill>
                  <a:schemeClr val="tx1"/>
                </a:solidFill>
                <a:effectLst/>
                <a:latin typeface="+mn-lt"/>
                <a:ea typeface="+mn-ea"/>
                <a:cs typeface="+mn-cs"/>
              </a:rPr>
              <a:t>el mandato de Dios y arrastrando a toda la humanidad en su caída. Todos sus descendientes, con una sola excepción, vinieron al mundo con una imagen pecaminosa: una mente ignorante del buen plan que Dios tiene para ellos, emociones que se gozan en cosas que desagradan a Dios, y una voluntad que se rebela contra la buena y misericordiosa voluntad de Dios. </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27</a:t>
            </a:fld>
            <a:endParaRPr lang="en-US"/>
          </a:p>
        </p:txBody>
      </p:sp>
    </p:spTree>
    <p:extLst>
      <p:ext uri="{BB962C8B-B14F-4D97-AF65-F5344CB8AC3E}">
        <p14:creationId xmlns:p14="http://schemas.microsoft.com/office/powerpoint/2010/main" val="3546151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s-CO" sz="1200" i="1" kern="1200" dirty="0">
                <a:solidFill>
                  <a:schemeClr val="tx1"/>
                </a:solidFill>
                <a:effectLst/>
                <a:latin typeface="+mn-lt"/>
                <a:ea typeface="+mn-ea"/>
                <a:cs typeface="+mn-cs"/>
              </a:rPr>
              <a:t>Sin embargo, el Nuevo Testamento nos trae las maravillosas noticias de que mediante la fe en Cristo se crea nuevamente, aunque en forma parcial, la imagen de Dios en el pecador, restaurándose la preciosa relación que Adán y Eva una vez tuvieron con Dios.</a:t>
            </a:r>
            <a:endParaRPr lang="en-US" sz="1200" kern="1200" dirty="0">
              <a:solidFill>
                <a:schemeClr val="tx1"/>
              </a:solidFill>
              <a:effectLst/>
              <a:latin typeface="+mn-lt"/>
              <a:ea typeface="+mn-ea"/>
              <a:cs typeface="+mn-cs"/>
            </a:endParaRPr>
          </a:p>
          <a:p>
            <a:pPr lvl="2"/>
            <a:r>
              <a:rPr lang="es-CO" sz="1200" i="1" kern="1200" dirty="0">
                <a:solidFill>
                  <a:schemeClr val="tx1"/>
                </a:solidFill>
                <a:effectLst/>
                <a:latin typeface="+mn-lt"/>
                <a:ea typeface="+mn-ea"/>
                <a:cs typeface="+mn-cs"/>
              </a:rPr>
              <a:t>Mientras vivimos en el mundo pecador, </a:t>
            </a:r>
            <a:r>
              <a:rPr lang="es-CO" sz="1200" b="1" i="1" kern="1200" dirty="0">
                <a:solidFill>
                  <a:schemeClr val="tx1"/>
                </a:solidFill>
                <a:effectLst/>
                <a:latin typeface="+mn-lt"/>
                <a:ea typeface="+mn-ea"/>
                <a:cs typeface="+mn-cs"/>
              </a:rPr>
              <a:t>la imagen de Dios sólo se restaura parcialmente en nosotros mediante la fe</a:t>
            </a:r>
            <a:r>
              <a:rPr lang="es-CO" sz="1200" i="1" kern="1200" dirty="0">
                <a:solidFill>
                  <a:schemeClr val="tx1"/>
                </a:solidFill>
                <a:effectLst/>
                <a:latin typeface="+mn-lt"/>
                <a:ea typeface="+mn-ea"/>
                <a:cs typeface="+mn-cs"/>
              </a:rPr>
              <a:t>. Esta nueva naturaleza que el Espíritu Santo crea en nosotros debe coexistir con la imagen pecaminosa que recibimos de nuestros padres. Sin embargo, Juan nos asegura: “Cuando él (Cristo) se manifieste, seremos semejantes a él, porque le veremos tal como él es” (1 Juan 3:2). Cuando el creyente entre a la vida eterna ahora mismo y en el cielo, la imagen de Dios le será restaurada totalmente.</a:t>
            </a:r>
            <a:endParaRPr lang="en-US" sz="1200" kern="1200" dirty="0">
              <a:solidFill>
                <a:schemeClr val="tx1"/>
              </a:solidFill>
              <a:effectLst/>
              <a:latin typeface="+mn-lt"/>
              <a:ea typeface="+mn-ea"/>
              <a:cs typeface="+mn-cs"/>
            </a:endParaRPr>
          </a:p>
          <a:p>
            <a:endParaRPr lang="en-US" dirty="0">
              <a:hlinkClick r:id="rId3"/>
            </a:endParaRPr>
          </a:p>
          <a:p>
            <a:endParaRPr lang="en-US" dirty="0">
              <a:hlinkClick r:id="rId3"/>
            </a:endParaRPr>
          </a:p>
          <a:p>
            <a:r>
              <a:rPr lang="en-US" dirty="0">
                <a:hlinkClick r:id="rId3"/>
              </a:rPr>
              <a:t>https://www.pexels.com/photo/clouds-flying-heaven-sky-1334223/</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28</a:t>
            </a:fld>
            <a:endParaRPr lang="en-US"/>
          </a:p>
        </p:txBody>
      </p:sp>
    </p:spTree>
    <p:extLst>
      <p:ext uri="{BB962C8B-B14F-4D97-AF65-F5344CB8AC3E}">
        <p14:creationId xmlns:p14="http://schemas.microsoft.com/office/powerpoint/2010/main" val="13292698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s-ES" sz="1200" kern="1200" dirty="0">
                <a:solidFill>
                  <a:schemeClr val="tx1"/>
                </a:solidFill>
                <a:effectLst/>
                <a:latin typeface="+mn-lt"/>
                <a:ea typeface="+mn-ea"/>
                <a:cs typeface="+mn-cs"/>
              </a:rPr>
              <a:t>¿Por qué creen que Dios hizo Adán y Eva, y NO hizo ni “Adán y Esteban” ni “Adriana y Eva”?  </a:t>
            </a:r>
            <a:endParaRPr lang="en-US" sz="1200" kern="1200" dirty="0">
              <a:solidFill>
                <a:schemeClr val="tx1"/>
              </a:solidFill>
              <a:effectLst/>
              <a:latin typeface="+mn-lt"/>
              <a:ea typeface="+mn-ea"/>
              <a:cs typeface="+mn-cs"/>
            </a:endParaRPr>
          </a:p>
          <a:p>
            <a:pPr lvl="2"/>
            <a:r>
              <a:rPr lang="es-ES" sz="1200" i="1" kern="1200" dirty="0">
                <a:solidFill>
                  <a:schemeClr val="tx1"/>
                </a:solidFill>
                <a:effectLst/>
                <a:latin typeface="+mn-lt"/>
                <a:ea typeface="+mn-ea"/>
                <a:cs typeface="+mn-cs"/>
              </a:rPr>
              <a:t>“Varón y hembra los hizo.”  </a:t>
            </a:r>
            <a:endParaRPr lang="en-US" sz="1200" kern="1200" dirty="0">
              <a:solidFill>
                <a:schemeClr val="tx1"/>
              </a:solidFill>
              <a:effectLst/>
              <a:latin typeface="+mn-lt"/>
              <a:ea typeface="+mn-ea"/>
              <a:cs typeface="+mn-cs"/>
            </a:endParaRPr>
          </a:p>
          <a:p>
            <a:pPr lvl="2"/>
            <a:r>
              <a:rPr lang="es-ES" sz="1200" i="1" kern="1200" dirty="0">
                <a:solidFill>
                  <a:schemeClr val="tx1"/>
                </a:solidFill>
                <a:effectLst/>
                <a:latin typeface="+mn-lt"/>
                <a:ea typeface="+mn-ea"/>
                <a:cs typeface="+mn-cs"/>
              </a:rPr>
              <a:t>En el siguiente versículo, ¿cómo describe Pablo la relación homosexual y lesbiana? </a:t>
            </a:r>
            <a:endParaRPr lang="en-US" sz="1200" kern="1200" dirty="0">
              <a:solidFill>
                <a:schemeClr val="tx1"/>
              </a:solidFill>
              <a:effectLst/>
              <a:latin typeface="+mn-lt"/>
              <a:ea typeface="+mn-ea"/>
              <a:cs typeface="+mn-cs"/>
            </a:endParaRPr>
          </a:p>
          <a:p>
            <a:pPr lvl="3"/>
            <a:r>
              <a:rPr lang="es-ES" sz="1200" b="1" i="1" kern="1200" dirty="0">
                <a:solidFill>
                  <a:schemeClr val="tx1"/>
                </a:solidFill>
                <a:effectLst/>
                <a:latin typeface="+mn-lt"/>
                <a:ea typeface="+mn-ea"/>
                <a:cs typeface="+mn-cs"/>
              </a:rPr>
              <a:t>Romanos 1:26-27  </a:t>
            </a:r>
            <a:r>
              <a:rPr lang="es-ES" sz="1200" b="1" kern="1200" baseline="30000" dirty="0">
                <a:solidFill>
                  <a:schemeClr val="tx1"/>
                </a:solidFill>
                <a:effectLst/>
                <a:latin typeface="+mn-lt"/>
                <a:ea typeface="+mn-ea"/>
                <a:cs typeface="+mn-cs"/>
              </a:rPr>
              <a:t>26 </a:t>
            </a:r>
            <a:r>
              <a:rPr lang="es-ES" sz="1200" kern="1200" dirty="0">
                <a:solidFill>
                  <a:schemeClr val="tx1"/>
                </a:solidFill>
                <a:effectLst/>
                <a:latin typeface="+mn-lt"/>
                <a:ea typeface="+mn-ea"/>
                <a:cs typeface="+mn-cs"/>
              </a:rPr>
              <a:t>Por esto Dios los entregó a pasiones vergonzosas. Hasta sus mujeres cambiaron las relaciones naturales por las que van en contra de la naturaleza. </a:t>
            </a:r>
            <a:r>
              <a:rPr lang="es-ES" sz="1200" b="1" kern="1200" baseline="30000" dirty="0">
                <a:solidFill>
                  <a:schemeClr val="tx1"/>
                </a:solidFill>
                <a:effectLst/>
                <a:latin typeface="+mn-lt"/>
                <a:ea typeface="+mn-ea"/>
                <a:cs typeface="+mn-cs"/>
              </a:rPr>
              <a:t>27 </a:t>
            </a:r>
            <a:r>
              <a:rPr lang="es-ES" sz="1200" kern="1200" dirty="0">
                <a:solidFill>
                  <a:schemeClr val="tx1"/>
                </a:solidFill>
                <a:effectLst/>
                <a:latin typeface="+mn-lt"/>
                <a:ea typeface="+mn-ea"/>
                <a:cs typeface="+mn-cs"/>
              </a:rPr>
              <a:t>De la misma manera, los hombres dejaron las relaciones naturales con las mujeres y se encendieron en su lascivia unos con otros. Cometieron hechos vergonzosos hombres con hombres, y recibieron en sí mismos la retribución que merecía su perversión. (RVC)</a:t>
            </a:r>
            <a:endParaRPr lang="en-US" sz="1200" kern="1200" dirty="0">
              <a:solidFill>
                <a:schemeClr val="tx1"/>
              </a:solidFill>
              <a:effectLst/>
              <a:latin typeface="+mn-lt"/>
              <a:ea typeface="+mn-ea"/>
              <a:cs typeface="+mn-cs"/>
            </a:endParaRPr>
          </a:p>
          <a:p>
            <a:endParaRPr lang="en-US" dirty="0"/>
          </a:p>
          <a:p>
            <a:r>
              <a:rPr lang="en-US" dirty="0">
                <a:hlinkClick r:id="rId3"/>
              </a:rPr>
              <a:t>https://pixabay.com/es/vectors/mujeres-mismo-sexo-pareja-s%C3%ADmbolo-311422/</a:t>
            </a:r>
            <a:endParaRPr lang="en-US" dirty="0"/>
          </a:p>
          <a:p>
            <a:r>
              <a:rPr lang="en-US" dirty="0">
                <a:hlinkClick r:id="rId4"/>
              </a:rPr>
              <a:t>https://pixabay.com/es/illustrations/gay-amor-gay-hombres-gay-pareja-gay-898096/</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29</a:t>
            </a:fld>
            <a:endParaRPr lang="en-US"/>
          </a:p>
        </p:txBody>
      </p:sp>
    </p:spTree>
    <p:extLst>
      <p:ext uri="{BB962C8B-B14F-4D97-AF65-F5344CB8AC3E}">
        <p14:creationId xmlns:p14="http://schemas.microsoft.com/office/powerpoint/2010/main" val="552388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30</a:t>
            </a:fld>
            <a:endParaRPr lang="en-US"/>
          </a:p>
        </p:txBody>
      </p:sp>
    </p:spTree>
    <p:extLst>
      <p:ext uri="{BB962C8B-B14F-4D97-AF65-F5344CB8AC3E}">
        <p14:creationId xmlns:p14="http://schemas.microsoft.com/office/powerpoint/2010/main" val="29104983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CO" sz="1200" kern="1200" dirty="0">
                <a:solidFill>
                  <a:schemeClr val="tx1"/>
                </a:solidFill>
                <a:effectLst/>
                <a:latin typeface="+mn-lt"/>
                <a:ea typeface="+mn-ea"/>
                <a:cs typeface="+mn-cs"/>
              </a:rPr>
              <a:t>Ella es la ayuda, la que apoya al hombre.  Él es el líder, cabeza de la familia, el responsable.  Ninguno es inferior ni superior.  Ninguno es menos ni más importante.  Solo tienen distintos papeles.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CO" sz="1200" kern="1200" dirty="0">
                <a:solidFill>
                  <a:schemeClr val="tx1"/>
                </a:solidFill>
                <a:effectLst/>
                <a:latin typeface="+mn-lt"/>
                <a:ea typeface="+mn-ea"/>
                <a:cs typeface="+mn-cs"/>
              </a:rPr>
              <a:t>La mujer peca al querer mandar o dominar al hombre, o faltarle el respeto.</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CO" sz="1200" kern="1200" dirty="0">
                <a:solidFill>
                  <a:schemeClr val="tx1"/>
                </a:solidFill>
                <a:effectLst/>
                <a:latin typeface="+mn-lt"/>
                <a:ea typeface="+mn-ea"/>
                <a:cs typeface="+mn-cs"/>
              </a:rPr>
              <a:t>El hombre peca al ser pasivo y no liderar su familia, o cuando es agresivo y áspero con su esposa, o le falta el amor a su esposa.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s-ES" sz="1200" kern="1200" dirty="0">
                <a:solidFill>
                  <a:schemeClr val="tx1"/>
                </a:solidFill>
                <a:effectLst/>
                <a:latin typeface="+mn-lt"/>
                <a:ea typeface="+mn-ea"/>
                <a:cs typeface="+mn-cs"/>
              </a:rPr>
              <a:t>En </a:t>
            </a:r>
            <a:r>
              <a:rPr lang="es-ES" sz="1200" b="1" kern="1200" dirty="0">
                <a:solidFill>
                  <a:schemeClr val="tx1"/>
                </a:solidFill>
                <a:effectLst/>
                <a:latin typeface="+mn-lt"/>
                <a:ea typeface="+mn-ea"/>
                <a:cs typeface="+mn-cs"/>
              </a:rPr>
              <a:t>Efesios 5:21-33 </a:t>
            </a:r>
            <a:r>
              <a:rPr lang="es-ES" sz="1200" kern="1200" dirty="0">
                <a:solidFill>
                  <a:schemeClr val="tx1"/>
                </a:solidFill>
                <a:effectLst/>
                <a:latin typeface="+mn-lt"/>
                <a:ea typeface="+mn-ea"/>
                <a:cs typeface="+mn-cs"/>
              </a:rPr>
              <a:t>vemos que el amor y el respeto dentro de un matrimonio es una sombra de la relación entre Cristo y su iglesia.</a:t>
            </a: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31</a:t>
            </a:fld>
            <a:endParaRPr lang="en-US"/>
          </a:p>
        </p:txBody>
      </p:sp>
    </p:spTree>
    <p:extLst>
      <p:ext uri="{BB962C8B-B14F-4D97-AF65-F5344CB8AC3E}">
        <p14:creationId xmlns:p14="http://schemas.microsoft.com/office/powerpoint/2010/main" val="858915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https://pxhere.com/en/photo/847459</a:t>
            </a:r>
          </a:p>
        </p:txBody>
      </p:sp>
      <p:sp>
        <p:nvSpPr>
          <p:cNvPr id="4" name="Slide Number Placeholder 3"/>
          <p:cNvSpPr>
            <a:spLocks noGrp="1"/>
          </p:cNvSpPr>
          <p:nvPr>
            <p:ph type="sldNum" sz="quarter" idx="10"/>
          </p:nvPr>
        </p:nvSpPr>
        <p:spPr/>
        <p:txBody>
          <a:bodyPr/>
          <a:lstStyle/>
          <a:p>
            <a:fld id="{A64494A9-D7C6-465E-A913-491587F47DAB}" type="slidenum">
              <a:rPr lang="en-US" smtClean="0"/>
              <a:t>32</a:t>
            </a:fld>
            <a:endParaRPr lang="en-US"/>
          </a:p>
        </p:txBody>
      </p:sp>
    </p:spTree>
    <p:extLst>
      <p:ext uri="{BB962C8B-B14F-4D97-AF65-F5344CB8AC3E}">
        <p14:creationId xmlns:p14="http://schemas.microsoft.com/office/powerpoint/2010/main" val="3879687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https://pxhere.com/en/photo/655321</a:t>
            </a:r>
          </a:p>
        </p:txBody>
      </p:sp>
      <p:sp>
        <p:nvSpPr>
          <p:cNvPr id="4" name="Slide Number Placeholder 3"/>
          <p:cNvSpPr>
            <a:spLocks noGrp="1"/>
          </p:cNvSpPr>
          <p:nvPr>
            <p:ph type="sldNum" sz="quarter" idx="10"/>
          </p:nvPr>
        </p:nvSpPr>
        <p:spPr/>
        <p:txBody>
          <a:bodyPr/>
          <a:lstStyle/>
          <a:p>
            <a:fld id="{A64494A9-D7C6-465E-A913-491587F47DAB}" type="slidenum">
              <a:rPr lang="en-US" smtClean="0"/>
              <a:t>33</a:t>
            </a:fld>
            <a:endParaRPr lang="en-US"/>
          </a:p>
        </p:txBody>
      </p:sp>
    </p:spTree>
    <p:extLst>
      <p:ext uri="{BB962C8B-B14F-4D97-AF65-F5344CB8AC3E}">
        <p14:creationId xmlns:p14="http://schemas.microsoft.com/office/powerpoint/2010/main" val="278204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4</a:t>
            </a:fld>
            <a:endParaRPr lang="en-US"/>
          </a:p>
        </p:txBody>
      </p:sp>
    </p:spTree>
    <p:extLst>
      <p:ext uri="{BB962C8B-B14F-4D97-AF65-F5344CB8AC3E}">
        <p14:creationId xmlns:p14="http://schemas.microsoft.com/office/powerpoint/2010/main" val="2793462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AutoNum type="romanLcPeriod"/>
            </a:pPr>
            <a:r>
              <a:rPr lang="es-ES" dirty="0"/>
              <a:t>¿Fue tan sólo para poner a prueba a Adán, para ver lo que haría cuando se enfrentara con la tentación? Ésta no puede ser una explicación satisfactoria. Todo el capítulo 2 de Génesis habla de lo que hizo Dios para procurar la felicidad de sus hijos, y este árbol no era la excepción.</a:t>
            </a:r>
          </a:p>
          <a:p>
            <a:pPr marL="285750" indent="-285750">
              <a:buAutoNum type="romanLcPeriod"/>
            </a:pPr>
            <a:endParaRPr lang="es-ES" dirty="0"/>
          </a:p>
          <a:p>
            <a:pPr marL="285750" indent="-285750">
              <a:buAutoNum type="romanLcPeriod" startAt="2"/>
            </a:pPr>
            <a:r>
              <a:rPr lang="es-ES" b="1" dirty="0"/>
              <a:t>Dios no creó </a:t>
            </a:r>
            <a:r>
              <a:rPr lang="es-ES" dirty="0"/>
              <a:t>a los humanos para que fueran marionetas o </a:t>
            </a:r>
            <a:r>
              <a:rPr lang="es-ES" b="1" dirty="0"/>
              <a:t>máquinas</a:t>
            </a:r>
            <a:r>
              <a:rPr lang="es-ES" dirty="0"/>
              <a:t> a quienes pudiera manejar tirando de cuerdas o presionando algún botón. Al poner el árbol del conocimiento del bien y del mal en el huerto, el Señor les estaba dando a sus criaturas </a:t>
            </a:r>
            <a:r>
              <a:rPr lang="es-ES" b="1" dirty="0"/>
              <a:t>la oportunidad para que le obedecieran voluntariamente</a:t>
            </a:r>
            <a:r>
              <a:rPr lang="es-ES" dirty="0"/>
              <a:t>. </a:t>
            </a:r>
          </a:p>
          <a:p>
            <a:pPr marL="285750" indent="-285750">
              <a:buAutoNum type="romanLcPeriod" startAt="2"/>
            </a:pPr>
            <a:endParaRPr lang="es-ES" dirty="0"/>
          </a:p>
          <a:p>
            <a:r>
              <a:rPr lang="es-ES" dirty="0" err="1"/>
              <a:t>iii</a:t>
            </a:r>
            <a:r>
              <a:rPr lang="es-ES" dirty="0"/>
              <a:t>.	Al hacer esto, Dios comprendía el riesgo que existía de que Adán decidiera no obedecer. Cuando Adán salió de la mano de su Creador, estaba en un estado de inocencia creada. Al darle el mandato de no comer, Dios le estaba dando la oportunidad de pasar de la inocencia creada a la santidad consciente. </a:t>
            </a:r>
            <a:r>
              <a:rPr lang="es-ES" b="1" dirty="0"/>
              <a:t>Dios quería que su criatura preferida fuera santa por elección.</a:t>
            </a:r>
          </a:p>
          <a:p>
            <a:endParaRPr lang="es-ES" dirty="0"/>
          </a:p>
          <a:p>
            <a:pPr marL="285750" indent="-285750">
              <a:buAutoNum type="romanLcPeriod" startAt="4"/>
            </a:pPr>
            <a:r>
              <a:rPr lang="es-ES" dirty="0"/>
              <a:t>Martín Lutero utilizó una ilustración que explica el propósito de Dios: </a:t>
            </a:r>
            <a:r>
              <a:rPr lang="es-ES" b="1" dirty="0"/>
              <a:t>“Este árbol del conocimiento del bien y del mal fue la iglesia de Adán, su altar</a:t>
            </a:r>
            <a:r>
              <a:rPr lang="es-ES" dirty="0"/>
              <a:t>, su púlpito. Aquí debía rendir la obediencia que debía a su Creador, dar reconocimiento a su palabra y a su voluntad, darle gracias, y pedir ayuda contra la tentación”. Este árbol en medio del huerto fue el lugar para que Adán adorara a Dios. Ahí se le recordaba la bondad divina; ahí le podía dar gracias por su misericordia, respondiendo a Dios con obediencia gozosa.</a:t>
            </a:r>
          </a:p>
          <a:p>
            <a:pPr marL="285750" indent="-285750">
              <a:buAutoNum type="romanLcPeriod" startAt="4"/>
            </a:pPr>
            <a:endParaRPr lang="es-ES" dirty="0"/>
          </a:p>
          <a:p>
            <a:r>
              <a:rPr lang="es-ES" dirty="0"/>
              <a:t>v.	</a:t>
            </a:r>
            <a:r>
              <a:rPr lang="es-ES" b="1" dirty="0"/>
              <a:t>El Creador le había dado a Adán libre albedrío</a:t>
            </a:r>
            <a:r>
              <a:rPr lang="es-ES" dirty="0"/>
              <a:t>, la libertad innata para hacer o no hacer lo que le agrada a Dios, y ahora quería que Adán ejerciera esta libertad.</a:t>
            </a:r>
          </a:p>
          <a:p>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8</a:t>
            </a:fld>
            <a:endParaRPr lang="en-US"/>
          </a:p>
        </p:txBody>
      </p:sp>
    </p:spTree>
    <p:extLst>
      <p:ext uri="{BB962C8B-B14F-4D97-AF65-F5344CB8AC3E}">
        <p14:creationId xmlns:p14="http://schemas.microsoft.com/office/powerpoint/2010/main" val="29883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S" sz="1200" kern="1200" dirty="0">
                <a:solidFill>
                  <a:schemeClr val="tx1"/>
                </a:solidFill>
                <a:effectLst/>
                <a:latin typeface="+mn-lt"/>
                <a:ea typeface="+mn-ea"/>
                <a:cs typeface="+mn-cs"/>
              </a:rPr>
              <a:t>Introducir los 4 C</a:t>
            </a:r>
            <a:endParaRPr lang="en-U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CAPTAR- La introducción   </a:t>
            </a:r>
            <a:r>
              <a:rPr lang="es-ES" sz="1200" i="1" kern="1200" dirty="0">
                <a:solidFill>
                  <a:schemeClr val="tx1"/>
                </a:solidFill>
                <a:effectLst/>
                <a:latin typeface="+mn-lt"/>
                <a:ea typeface="+mn-ea"/>
                <a:cs typeface="+mn-cs"/>
              </a:rPr>
              <a:t>Captar la atención de la gente con una historia, una pregunta para platicar, un video, una imagen, algo que llame la atención.  Algo que se les haga interesante.  Algo que nos haga pensar en el tema de la historia.  Jesús hacía lo mismo con parábolas, con los dichos y modismos del pueblo, con milagros, con las noticias del día…	Llamar la atención.  Es el gancho.  El anzuelo para captar la atención, y para que ya vayan pensando en el tema del día.  O sea, es una introducción al tema de la historia.</a:t>
            </a:r>
            <a:endParaRPr lang="en-US" sz="1200" kern="1200" dirty="0">
              <a:solidFill>
                <a:schemeClr val="tx1"/>
              </a:solidFill>
              <a:effectLst/>
              <a:latin typeface="+mn-lt"/>
              <a:ea typeface="+mn-ea"/>
              <a:cs typeface="+mn-cs"/>
            </a:endParaRPr>
          </a:p>
          <a:p>
            <a:pPr lvl="1"/>
            <a:r>
              <a:rPr lang="es-ES" sz="1200" i="1" kern="1200" dirty="0">
                <a:solidFill>
                  <a:schemeClr val="tx1"/>
                </a:solidFill>
                <a:effectLst/>
                <a:latin typeface="+mn-lt"/>
                <a:ea typeface="+mn-ea"/>
                <a:cs typeface="+mn-cs"/>
              </a:rPr>
              <a:t>En la siguiente lección se hablará más de cómo ‘CAPTAR’ la atención.  Y en la segunda mitad de este curso les vamos a pedir que ustedes desarrollen un plan para contar una historia bíblica.  O sea, van a tener que pensar en cómo captar la atención de los que le van a oír.  </a:t>
            </a:r>
          </a:p>
          <a:p>
            <a:pPr lvl="1"/>
            <a:endParaRPr lang="en-U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CONTAR- Contar la historia bíblica</a:t>
            </a:r>
            <a:endParaRPr lang="en-U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CONSIDERAR- Unas preguntas que nos ayudan en repasar la historia: sus sucesos, los detalles, y el contexto de la historia. </a:t>
            </a:r>
            <a:endParaRPr lang="en-US" sz="1200" kern="1200" dirty="0">
              <a:solidFill>
                <a:schemeClr val="tx1"/>
              </a:solidFill>
              <a:effectLst/>
              <a:latin typeface="+mn-lt"/>
              <a:ea typeface="+mn-ea"/>
              <a:cs typeface="+mn-cs"/>
            </a:endParaRPr>
          </a:p>
          <a:p>
            <a:pPr lvl="1"/>
            <a:r>
              <a:rPr lang="es-ES" sz="1200" kern="1200" dirty="0">
                <a:solidFill>
                  <a:schemeClr val="tx1"/>
                </a:solidFill>
                <a:effectLst/>
                <a:latin typeface="+mn-lt"/>
                <a:ea typeface="+mn-ea"/>
                <a:cs typeface="+mn-cs"/>
              </a:rPr>
              <a:t>CONSOLIDAR- Con 5 preguntas vemos cómo se nos aplica a nosotros.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9</a:t>
            </a:fld>
            <a:endParaRPr lang="en-US"/>
          </a:p>
        </p:txBody>
      </p:sp>
    </p:spTree>
    <p:extLst>
      <p:ext uri="{BB962C8B-B14F-4D97-AF65-F5344CB8AC3E}">
        <p14:creationId xmlns:p14="http://schemas.microsoft.com/office/powerpoint/2010/main" val="3588760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http://www.freebibleimages.org/illustrations/creation/</a:t>
            </a:r>
            <a:endParaRPr lang="en-US" dirty="0"/>
          </a:p>
        </p:txBody>
      </p:sp>
      <p:sp>
        <p:nvSpPr>
          <p:cNvPr id="4" name="Slide Number Placeholder 3"/>
          <p:cNvSpPr>
            <a:spLocks noGrp="1"/>
          </p:cNvSpPr>
          <p:nvPr>
            <p:ph type="sldNum" sz="quarter" idx="5"/>
          </p:nvPr>
        </p:nvSpPr>
        <p:spPr/>
        <p:txBody>
          <a:bodyPr/>
          <a:lstStyle/>
          <a:p>
            <a:fld id="{FCF3693E-6064-4A55-A606-667B314728E0}" type="slidenum">
              <a:rPr lang="en-US" smtClean="0"/>
              <a:t>10</a:t>
            </a:fld>
            <a:endParaRPr lang="en-US"/>
          </a:p>
        </p:txBody>
      </p:sp>
    </p:spTree>
    <p:extLst>
      <p:ext uri="{BB962C8B-B14F-4D97-AF65-F5344CB8AC3E}">
        <p14:creationId xmlns:p14="http://schemas.microsoft.com/office/powerpoint/2010/main" val="3161836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s-MX" sz="1200" i="1" kern="1200" dirty="0">
                <a:solidFill>
                  <a:schemeClr val="tx1"/>
                </a:solidFill>
                <a:effectLst/>
                <a:latin typeface="+mn-lt"/>
                <a:ea typeface="+mn-ea"/>
                <a:cs typeface="+mn-cs"/>
              </a:rPr>
              <a:t>Dios, el Señor: </a:t>
            </a:r>
            <a:r>
              <a:rPr lang="es-CO" sz="1200" i="1" kern="1200" dirty="0">
                <a:solidFill>
                  <a:schemeClr val="tx1"/>
                </a:solidFill>
                <a:effectLst/>
                <a:latin typeface="+mn-lt"/>
                <a:ea typeface="+mn-ea"/>
                <a:cs typeface="+mn-cs"/>
              </a:rPr>
              <a:t>Jehová es entonces el nombre especial del Dios del pacto de Israel. Éste es el nombre salvador de Dios en el Antiguo Testamento, el cual enfatiza especialmente dos de sus cualidades: su absoluta autosuficiencia o independencia, y su absoluta constancia. El Señor es el Dios de amor fiel y gratuito. Aquí Moisés combina el nombre Jehová (Yahveh, o Adonai en hebreo) con Dios (Elohim en hebreo), su nombre Creador. En su trato con Adán y Eva, Dios demostró su misericordia fiel y su poder sobrecogedor.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s-MX"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i="1" kern="1200" dirty="0">
                <a:solidFill>
                  <a:schemeClr val="tx1"/>
                </a:solidFill>
                <a:effectLst/>
                <a:latin typeface="+mn-lt"/>
                <a:ea typeface="+mn-ea"/>
                <a:cs typeface="+mn-cs"/>
              </a:rPr>
              <a:t>“Hagamos al hombre</a:t>
            </a:r>
            <a:r>
              <a:rPr lang="es-MX" sz="1200" b="1" i="1" kern="1200" dirty="0">
                <a:solidFill>
                  <a:schemeClr val="tx1"/>
                </a:solidFill>
                <a:effectLst/>
                <a:latin typeface="+mn-lt"/>
                <a:ea typeface="+mn-ea"/>
                <a:cs typeface="+mn-cs"/>
              </a:rPr>
              <a:t> a nuestra imagen</a:t>
            </a:r>
            <a:r>
              <a:rPr lang="es-MX" sz="1200" i="1" kern="1200" dirty="0">
                <a:solidFill>
                  <a:schemeClr val="tx1"/>
                </a:solidFill>
                <a:effectLst/>
                <a:latin typeface="+mn-lt"/>
                <a:ea typeface="+mn-ea"/>
                <a:cs typeface="+mn-cs"/>
              </a:rPr>
              <a:t>…”  </a:t>
            </a:r>
            <a:r>
              <a:rPr lang="es-419" sz="1200" i="1" kern="1200" dirty="0">
                <a:solidFill>
                  <a:schemeClr val="tx1"/>
                </a:solidFill>
                <a:effectLst/>
                <a:latin typeface="+mn-lt"/>
                <a:ea typeface="+mn-ea"/>
                <a:cs typeface="+mn-cs"/>
              </a:rPr>
              <a:t>¿Con quién está hablando Dios para que haya dicho, “Hagamos….”  Eso implica que hay un “nosotros.” ¿Sería una plática entre el Padre, Hijo, y Espíritu Santo- la trinidad- un solo dios, tres personas?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s-MX" sz="1200" i="1" kern="1200" dirty="0">
              <a:solidFill>
                <a:schemeClr val="tx1"/>
              </a:solidFill>
              <a:effectLst/>
              <a:latin typeface="+mn-lt"/>
              <a:ea typeface="+mn-ea"/>
              <a:cs typeface="+mn-cs"/>
            </a:endParaRPr>
          </a:p>
          <a:p>
            <a:pPr marL="171450" lvl="0" indent="-171450">
              <a:buFont typeface="Arial" panose="020B0604020202020204" pitchFamily="34" charset="0"/>
              <a:buChar char="•"/>
            </a:pPr>
            <a:r>
              <a:rPr lang="es-MX" sz="1200" i="1" kern="1200" dirty="0">
                <a:solidFill>
                  <a:schemeClr val="tx1"/>
                </a:solidFill>
                <a:effectLst/>
                <a:latin typeface="+mn-lt"/>
                <a:ea typeface="+mn-ea"/>
                <a:cs typeface="+mn-cs"/>
              </a:rPr>
              <a:t>El hombre y la mujer: En hebreo, el hombre es “ha </a:t>
            </a:r>
            <a:r>
              <a:rPr lang="es-MX" sz="1200" i="1" kern="1200" dirty="0" err="1">
                <a:solidFill>
                  <a:schemeClr val="tx1"/>
                </a:solidFill>
                <a:effectLst/>
                <a:latin typeface="+mn-lt"/>
                <a:ea typeface="+mn-ea"/>
                <a:cs typeface="+mn-cs"/>
              </a:rPr>
              <a:t>adám</a:t>
            </a:r>
            <a:r>
              <a:rPr lang="es-MX" sz="1200" i="1" kern="1200" dirty="0">
                <a:solidFill>
                  <a:schemeClr val="tx1"/>
                </a:solidFill>
                <a:effectLst/>
                <a:latin typeface="+mn-lt"/>
                <a:ea typeface="+mn-ea"/>
                <a:cs typeface="+mn-cs"/>
              </a:rPr>
              <a:t>,” de allí viene el nombre Adán. La mujer es “La </a:t>
            </a:r>
            <a:r>
              <a:rPr lang="es-MX" sz="1200" i="1" kern="1200" dirty="0" err="1">
                <a:solidFill>
                  <a:schemeClr val="tx1"/>
                </a:solidFill>
                <a:effectLst/>
                <a:latin typeface="+mn-lt"/>
                <a:ea typeface="+mn-ea"/>
                <a:cs typeface="+mn-cs"/>
              </a:rPr>
              <a:t>Isháh</a:t>
            </a:r>
            <a:r>
              <a:rPr lang="es-MX"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12</a:t>
            </a:fld>
            <a:endParaRPr lang="en-US"/>
          </a:p>
        </p:txBody>
      </p:sp>
    </p:spTree>
    <p:extLst>
      <p:ext uri="{BB962C8B-B14F-4D97-AF65-F5344CB8AC3E}">
        <p14:creationId xmlns:p14="http://schemas.microsoft.com/office/powerpoint/2010/main" val="138488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i="1" kern="1200" dirty="0">
                <a:solidFill>
                  <a:schemeClr val="tx1"/>
                </a:solidFill>
                <a:effectLst/>
                <a:latin typeface="+mn-lt"/>
                <a:ea typeface="+mn-ea"/>
                <a:cs typeface="+mn-cs"/>
              </a:rPr>
              <a:t>La vegetación, los cuatro ríos, los dos árboles, los animales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13</a:t>
            </a:fld>
            <a:endParaRPr lang="en-US"/>
          </a:p>
        </p:txBody>
      </p:sp>
    </p:spTree>
    <p:extLst>
      <p:ext uri="{BB962C8B-B14F-4D97-AF65-F5344CB8AC3E}">
        <p14:creationId xmlns:p14="http://schemas.microsoft.com/office/powerpoint/2010/main" val="3830403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MX" sz="1200" i="1" kern="1200" dirty="0">
                <a:solidFill>
                  <a:schemeClr val="tx1"/>
                </a:solidFill>
                <a:effectLst/>
                <a:latin typeface="+mn-lt"/>
                <a:ea typeface="+mn-ea"/>
                <a:cs typeface="+mn-cs"/>
              </a:rPr>
              <a:t>En el Jardín de Edén, desde donde salía un río que se dividía en cuatro ríos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0E0DDA12-0DF9-4C99-8EAA-B152B09A12C8}" type="slidenum">
              <a:rPr lang="en-US" smtClean="0"/>
              <a:t>14</a:t>
            </a:fld>
            <a:endParaRPr lang="en-US"/>
          </a:p>
        </p:txBody>
      </p:sp>
    </p:spTree>
    <p:extLst>
      <p:ext uri="{BB962C8B-B14F-4D97-AF65-F5344CB8AC3E}">
        <p14:creationId xmlns:p14="http://schemas.microsoft.com/office/powerpoint/2010/main" val="461843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98255-892F-4199-A0E6-714101FC84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93D0B5-D71A-4E14-9745-0E487D6561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5FDDB7-6A51-4DAF-B4C7-970B3E0B7E51}"/>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5" name="Footer Placeholder 4">
            <a:extLst>
              <a:ext uri="{FF2B5EF4-FFF2-40B4-BE49-F238E27FC236}">
                <a16:creationId xmlns:a16="http://schemas.microsoft.com/office/drawing/2014/main" id="{F970C2C4-304B-42AD-9F81-2123C051BD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80E4B-D72F-4CD4-9109-1252939B38D3}"/>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52197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10D85-2CA2-4623-B4E1-A3165FCF0E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9F001F-9D84-40B8-8B37-AC6D5BBBB8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B52D0-A916-4B80-9B79-F02920DE77F3}"/>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5" name="Footer Placeholder 4">
            <a:extLst>
              <a:ext uri="{FF2B5EF4-FFF2-40B4-BE49-F238E27FC236}">
                <a16:creationId xmlns:a16="http://schemas.microsoft.com/office/drawing/2014/main" id="{4B92E285-165C-478B-8DB9-721967E2A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82D91D-2B33-4FD7-A642-3991D917063B}"/>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2965095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2F41CF-49DB-4C7E-8DE2-041C68D6A6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22D745-DEB2-466C-9DC2-12120DD601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4B6ED9-8382-4941-B66C-08E490D836E9}"/>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5" name="Footer Placeholder 4">
            <a:extLst>
              <a:ext uri="{FF2B5EF4-FFF2-40B4-BE49-F238E27FC236}">
                <a16:creationId xmlns:a16="http://schemas.microsoft.com/office/drawing/2014/main" id="{E6AE83C2-AF82-47AA-87E7-463E8B4045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72556-A47A-4775-884E-B0E67C81CA11}"/>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2750364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0CB99-20E3-48F6-A54D-BD8F9168D61F}"/>
              </a:ext>
            </a:extLst>
          </p:cNvPr>
          <p:cNvSpPr>
            <a:spLocks noGrp="1"/>
          </p:cNvSpPr>
          <p:nvPr>
            <p:ph type="title"/>
          </p:nvPr>
        </p:nvSpPr>
        <p:spPr/>
        <p:txBody>
          <a:bodyPr>
            <a:normAutofit/>
          </a:bodyPr>
          <a:lstStyle>
            <a:lvl1pPr>
              <a:defRPr sz="5400">
                <a:latin typeface="Berlin Sans FB Demi" panose="020E0802020502020306"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E4D835BF-16EA-41D3-98BE-2804200E93F9}"/>
              </a:ext>
            </a:extLst>
          </p:cNvPr>
          <p:cNvSpPr>
            <a:spLocks noGrp="1"/>
          </p:cNvSpPr>
          <p:nvPr>
            <p:ph idx="1"/>
          </p:nvPr>
        </p:nvSpPr>
        <p:spPr/>
        <p:txBody>
          <a:bodyPr>
            <a:normAutofit/>
          </a:bodyPr>
          <a:lstStyle>
            <a:lvl1pPr>
              <a:defRPr sz="4800">
                <a:latin typeface="Berlin Sans FB" panose="020E0602020502020306" pitchFamily="34" charset="0"/>
              </a:defRPr>
            </a:lvl1pPr>
            <a:lvl2pPr>
              <a:defRPr sz="4400">
                <a:latin typeface="Berlin Sans FB" panose="020E0602020502020306" pitchFamily="34" charset="0"/>
              </a:defRPr>
            </a:lvl2pPr>
            <a:lvl3pPr>
              <a:defRPr sz="4000">
                <a:latin typeface="Berlin Sans FB" panose="020E0602020502020306" pitchFamily="34" charset="0"/>
              </a:defRPr>
            </a:lvl3pPr>
            <a:lvl4pPr>
              <a:defRPr sz="3600">
                <a:latin typeface="Berlin Sans FB" panose="020E0602020502020306" pitchFamily="34" charset="0"/>
              </a:defRPr>
            </a:lvl4pPr>
            <a:lvl5pPr>
              <a:defRPr sz="3600">
                <a:latin typeface="Berlin Sans FB" panose="020E0602020502020306"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DBA7177-572C-4B7D-972E-E5F40815095E}"/>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5" name="Footer Placeholder 4">
            <a:extLst>
              <a:ext uri="{FF2B5EF4-FFF2-40B4-BE49-F238E27FC236}">
                <a16:creationId xmlns:a16="http://schemas.microsoft.com/office/drawing/2014/main" id="{E80ED5DD-C7FE-4ADF-A439-4B87424DAC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1D5CE-3191-4C7B-81F0-0FCAF4BAB248}"/>
              </a:ext>
            </a:extLst>
          </p:cNvPr>
          <p:cNvSpPr>
            <a:spLocks noGrp="1"/>
          </p:cNvSpPr>
          <p:nvPr>
            <p:ph type="sldNum" sz="quarter" idx="12"/>
          </p:nvPr>
        </p:nvSpPr>
        <p:spPr/>
        <p:txBody>
          <a:bodyPr/>
          <a:lstStyle/>
          <a:p>
            <a:fld id="{04066F52-0D18-4CB7-91D3-8D77E2B5544D}" type="slidenum">
              <a:rPr lang="en-US" smtClean="0"/>
              <a:t>‹#›</a:t>
            </a:fld>
            <a:endParaRPr lang="en-US"/>
          </a:p>
        </p:txBody>
      </p:sp>
      <p:pic>
        <p:nvPicPr>
          <p:cNvPr id="7" name="Picture 6" descr="A close up of a sign&#10;&#10;Description automatically generated">
            <a:extLst>
              <a:ext uri="{FF2B5EF4-FFF2-40B4-BE49-F238E27FC236}">
                <a16:creationId xmlns:a16="http://schemas.microsoft.com/office/drawing/2014/main" id="{389A8D2C-A6D1-4660-B4BF-FF1A1322CA4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7866" y="5930283"/>
            <a:ext cx="1464133" cy="923908"/>
          </a:xfrm>
          <a:prstGeom prst="rect">
            <a:avLst/>
          </a:prstGeom>
        </p:spPr>
      </p:pic>
    </p:spTree>
    <p:extLst>
      <p:ext uri="{BB962C8B-B14F-4D97-AF65-F5344CB8AC3E}">
        <p14:creationId xmlns:p14="http://schemas.microsoft.com/office/powerpoint/2010/main" val="2854923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31F9D-85D0-492D-8579-C3EEB605CB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9F9A36-6630-4E3F-96D3-64BE01ACB5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D2E1B3-857A-44F6-B45C-CD1398E7E86E}"/>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5" name="Footer Placeholder 4">
            <a:extLst>
              <a:ext uri="{FF2B5EF4-FFF2-40B4-BE49-F238E27FC236}">
                <a16:creationId xmlns:a16="http://schemas.microsoft.com/office/drawing/2014/main" id="{429902EE-26C5-443F-8CF7-3BE6DBE619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B552B0-F12C-4125-9B8B-E9E229C3580C}"/>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201568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F64FA8-51F7-4C70-B37A-E1E4E978FB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DA80A-3741-4911-8AF0-27B18A086CD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E0F9D6-7EB4-4845-9AA3-6F96FDC02F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3F0DE2-979B-41FC-952D-611141909B05}"/>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6" name="Footer Placeholder 5">
            <a:extLst>
              <a:ext uri="{FF2B5EF4-FFF2-40B4-BE49-F238E27FC236}">
                <a16:creationId xmlns:a16="http://schemas.microsoft.com/office/drawing/2014/main" id="{E01E1EE1-48F7-41F5-926F-CBB7E28AF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7BCC34-3C84-41FC-AD67-8D84D94C98DA}"/>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2714571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10530-FE4E-4236-A4C2-DB298962D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CCBE0E-54A7-4636-80B9-A13730966D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1A9F5B-3AF1-4E95-8606-8D28C32E4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937549-11F9-4201-9B32-DCC766CE3B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0C5AF-BFC2-4813-8237-47FCA89BEA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D84526-D47B-4E88-BDFB-AE85ECDE2F5E}"/>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8" name="Footer Placeholder 7">
            <a:extLst>
              <a:ext uri="{FF2B5EF4-FFF2-40B4-BE49-F238E27FC236}">
                <a16:creationId xmlns:a16="http://schemas.microsoft.com/office/drawing/2014/main" id="{F6B18E7E-108A-4111-9C0C-DE29A726A0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0133BB-F745-40AF-816C-53E89A9095A9}"/>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1915897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6A9F1-67A0-4061-B570-35093F1182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555E2D-A5AF-4B05-A213-94DED040A8E7}"/>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4" name="Footer Placeholder 3">
            <a:extLst>
              <a:ext uri="{FF2B5EF4-FFF2-40B4-BE49-F238E27FC236}">
                <a16:creationId xmlns:a16="http://schemas.microsoft.com/office/drawing/2014/main" id="{A079B48E-2B94-4F76-BB7B-041D095D014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B6751C-FABE-4519-A290-F8B543305912}"/>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3026550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FA4E8C-DFF2-4B01-8CA6-946BF8A941E0}"/>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3" name="Footer Placeholder 2">
            <a:extLst>
              <a:ext uri="{FF2B5EF4-FFF2-40B4-BE49-F238E27FC236}">
                <a16:creationId xmlns:a16="http://schemas.microsoft.com/office/drawing/2014/main" id="{09AE0039-4CC5-4C15-8F63-EED1AE2F28F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75038D-93F7-4966-A2A6-7BE94C37B2B6}"/>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1406040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425E8-3289-4963-9731-BE3194A03E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B6E3B6-1FC6-4C3C-B5B7-40B6BCD919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349012-8A01-49DC-9776-60D231B3A5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77BCFB-BED9-4E45-9E81-89BDDA267A93}"/>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6" name="Footer Placeholder 5">
            <a:extLst>
              <a:ext uri="{FF2B5EF4-FFF2-40B4-BE49-F238E27FC236}">
                <a16:creationId xmlns:a16="http://schemas.microsoft.com/office/drawing/2014/main" id="{79E20014-7731-4253-B92C-1838FF80C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E380A1-4DAA-4560-9E2A-E6F6B3F3A66A}"/>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751723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422FC-1A4D-4FF8-B9A7-359DAA6B0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17A77-9FA0-4047-82DE-646AB4903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3719C5-8AE8-4D26-96AA-31CC0F158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B8DA37-C994-40E1-BD8F-20422EC15E05}"/>
              </a:ext>
            </a:extLst>
          </p:cNvPr>
          <p:cNvSpPr>
            <a:spLocks noGrp="1"/>
          </p:cNvSpPr>
          <p:nvPr>
            <p:ph type="dt" sz="half" idx="10"/>
          </p:nvPr>
        </p:nvSpPr>
        <p:spPr/>
        <p:txBody>
          <a:bodyPr/>
          <a:lstStyle/>
          <a:p>
            <a:fld id="{B06D4AF6-30A1-45A5-A02F-1A57296257CB}" type="datetimeFigureOut">
              <a:rPr lang="en-US" smtClean="0"/>
              <a:t>8/17/2020</a:t>
            </a:fld>
            <a:endParaRPr lang="en-US"/>
          </a:p>
        </p:txBody>
      </p:sp>
      <p:sp>
        <p:nvSpPr>
          <p:cNvPr id="6" name="Footer Placeholder 5">
            <a:extLst>
              <a:ext uri="{FF2B5EF4-FFF2-40B4-BE49-F238E27FC236}">
                <a16:creationId xmlns:a16="http://schemas.microsoft.com/office/drawing/2014/main" id="{E450A917-5903-44A6-B527-96BB37E09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BB2E1D-7858-4DB0-A7F1-CCD9C44755D6}"/>
              </a:ext>
            </a:extLst>
          </p:cNvPr>
          <p:cNvSpPr>
            <a:spLocks noGrp="1"/>
          </p:cNvSpPr>
          <p:nvPr>
            <p:ph type="sldNum" sz="quarter" idx="12"/>
          </p:nvPr>
        </p:nvSpPr>
        <p:spPr/>
        <p:txBody>
          <a:bodyPr/>
          <a:lstStyle/>
          <a:p>
            <a:fld id="{04066F52-0D18-4CB7-91D3-8D77E2B5544D}" type="slidenum">
              <a:rPr lang="en-US" smtClean="0"/>
              <a:t>‹#›</a:t>
            </a:fld>
            <a:endParaRPr lang="en-US"/>
          </a:p>
        </p:txBody>
      </p:sp>
    </p:spTree>
    <p:extLst>
      <p:ext uri="{BB962C8B-B14F-4D97-AF65-F5344CB8AC3E}">
        <p14:creationId xmlns:p14="http://schemas.microsoft.com/office/powerpoint/2010/main" val="1266053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E80DFF-DBCD-4909-87DA-8F48A3AFB6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3B2559-DA8D-4C58-93F2-5F8B4ADB32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E655DF-8D4C-4DA5-B9E4-627B81388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D4AF6-30A1-45A5-A02F-1A57296257CB}" type="datetimeFigureOut">
              <a:rPr lang="en-US" smtClean="0"/>
              <a:t>8/17/2020</a:t>
            </a:fld>
            <a:endParaRPr lang="en-US"/>
          </a:p>
        </p:txBody>
      </p:sp>
      <p:sp>
        <p:nvSpPr>
          <p:cNvPr id="5" name="Footer Placeholder 4">
            <a:extLst>
              <a:ext uri="{FF2B5EF4-FFF2-40B4-BE49-F238E27FC236}">
                <a16:creationId xmlns:a16="http://schemas.microsoft.com/office/drawing/2014/main" id="{F658BBBF-7483-4A7E-B2C0-3B8360EE6A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E23127-95EC-422B-B0C3-7EF9D5A6C2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066F52-0D18-4CB7-91D3-8D77E2B5544D}" type="slidenum">
              <a:rPr lang="en-US" smtClean="0"/>
              <a:t>‹#›</a:t>
            </a:fld>
            <a:endParaRPr lang="en-US"/>
          </a:p>
        </p:txBody>
      </p:sp>
    </p:spTree>
    <p:extLst>
      <p:ext uri="{BB962C8B-B14F-4D97-AF65-F5344CB8AC3E}">
        <p14:creationId xmlns:p14="http://schemas.microsoft.com/office/powerpoint/2010/main" val="1589737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1936" y="337370"/>
            <a:ext cx="10168128" cy="6673174"/>
          </a:xfrm>
          <a:prstGeom prst="rect">
            <a:avLst/>
          </a:prstGeom>
          <a:solidFill>
            <a:srgbClr val="603912"/>
          </a:solidFill>
        </p:spPr>
      </p:pic>
    </p:spTree>
    <p:extLst>
      <p:ext uri="{BB962C8B-B14F-4D97-AF65-F5344CB8AC3E}">
        <p14:creationId xmlns:p14="http://schemas.microsoft.com/office/powerpoint/2010/main" val="28977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fontScale="90000"/>
          </a:bodyPr>
          <a:lstStyle/>
          <a:p>
            <a:r>
              <a:rPr lang="en-US" dirty="0"/>
              <a:t>Las 7 </a:t>
            </a:r>
            <a:r>
              <a:rPr lang="en-US" dirty="0" err="1"/>
              <a:t>Preguntas</a:t>
            </a:r>
            <a:r>
              <a:rPr lang="en-US" dirty="0"/>
              <a:t> para “</a:t>
            </a:r>
            <a:r>
              <a:rPr lang="en-US" dirty="0" err="1"/>
              <a:t>Considerar</a:t>
            </a:r>
            <a:r>
              <a:rPr lang="en-US" dirty="0"/>
              <a:t>”</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515600" cy="4486275"/>
          </a:xfrm>
        </p:spPr>
        <p:txBody>
          <a:bodyPr>
            <a:noAutofit/>
          </a:bodyPr>
          <a:lstStyle/>
          <a:p>
            <a:pPr marL="514350" indent="-514350">
              <a:buAutoNum type="arabicPeriod"/>
            </a:pPr>
            <a:r>
              <a:rPr lang="en-US" sz="4000" dirty="0"/>
              <a:t>¿</a:t>
            </a:r>
            <a:r>
              <a:rPr lang="en-US" sz="4000" u="sng" dirty="0" err="1"/>
              <a:t>Quiénes</a:t>
            </a:r>
            <a:r>
              <a:rPr lang="en-US" sz="4000" dirty="0"/>
              <a:t> son los </a:t>
            </a:r>
            <a:r>
              <a:rPr lang="en-US" sz="4000" dirty="0" err="1"/>
              <a:t>personajes</a:t>
            </a:r>
            <a:r>
              <a:rPr lang="en-US" sz="4000" dirty="0"/>
              <a:t> de </a:t>
            </a:r>
            <a:r>
              <a:rPr lang="en-US" sz="4000" dirty="0" err="1"/>
              <a:t>esta</a:t>
            </a:r>
            <a:r>
              <a:rPr lang="en-US" sz="4000" dirty="0"/>
              <a:t> </a:t>
            </a:r>
            <a:r>
              <a:rPr lang="en-US" sz="4000" dirty="0" err="1"/>
              <a:t>historia</a:t>
            </a:r>
            <a:r>
              <a:rPr lang="en-US" sz="4000" dirty="0"/>
              <a:t>? </a:t>
            </a:r>
          </a:p>
          <a:p>
            <a:pPr marL="514350" indent="-514350">
              <a:buAutoNum type="arabicPeriod"/>
            </a:pPr>
            <a:r>
              <a:rPr lang="en-US" sz="4000" dirty="0"/>
              <a:t>¿</a:t>
            </a:r>
            <a:r>
              <a:rPr lang="en-US" sz="4000" u="sng" dirty="0" err="1"/>
              <a:t>Cuáles</a:t>
            </a:r>
            <a:r>
              <a:rPr lang="en-US" sz="4000" dirty="0"/>
              <a:t> son los </a:t>
            </a:r>
            <a:r>
              <a:rPr lang="en-US" sz="4000" u="sng" dirty="0" err="1"/>
              <a:t>objetos</a:t>
            </a:r>
            <a:r>
              <a:rPr lang="en-US" sz="4000" dirty="0"/>
              <a:t> de </a:t>
            </a:r>
            <a:r>
              <a:rPr lang="en-US" sz="4000" dirty="0" err="1"/>
              <a:t>esta</a:t>
            </a:r>
            <a:r>
              <a:rPr lang="en-US" sz="4000" dirty="0"/>
              <a:t> </a:t>
            </a:r>
            <a:r>
              <a:rPr lang="en-US" sz="4000" dirty="0" err="1"/>
              <a:t>historia</a:t>
            </a:r>
            <a:r>
              <a:rPr lang="en-US" sz="4000" dirty="0"/>
              <a:t>? </a:t>
            </a:r>
          </a:p>
          <a:p>
            <a:pPr marL="514350" indent="-514350">
              <a:buAutoNum type="arabicPeriod"/>
            </a:pPr>
            <a:r>
              <a:rPr lang="en-US" sz="4000" dirty="0"/>
              <a:t>¿</a:t>
            </a:r>
            <a:r>
              <a:rPr lang="en-US" sz="4000" u="sng" dirty="0" err="1"/>
              <a:t>Dónde</a:t>
            </a:r>
            <a:r>
              <a:rPr lang="en-US" sz="4000" dirty="0"/>
              <a:t> </a:t>
            </a:r>
            <a:r>
              <a:rPr lang="en-US" sz="4000" dirty="0" err="1"/>
              <a:t>ocurrió</a:t>
            </a:r>
            <a:r>
              <a:rPr lang="en-US" sz="4000" dirty="0"/>
              <a:t> </a:t>
            </a:r>
            <a:r>
              <a:rPr lang="en-US" sz="4000" dirty="0" err="1"/>
              <a:t>esta</a:t>
            </a:r>
            <a:r>
              <a:rPr lang="en-US" sz="4000" dirty="0"/>
              <a:t> </a:t>
            </a:r>
            <a:r>
              <a:rPr lang="en-US" sz="4000" dirty="0" err="1"/>
              <a:t>historia</a:t>
            </a:r>
            <a:r>
              <a:rPr lang="en-US" sz="4000" dirty="0"/>
              <a:t>? </a:t>
            </a:r>
          </a:p>
          <a:p>
            <a:pPr marL="514350" indent="-514350">
              <a:buAutoNum type="arabicPeriod"/>
            </a:pPr>
            <a:r>
              <a:rPr lang="en-US" sz="4000" dirty="0"/>
              <a:t>¿</a:t>
            </a:r>
            <a:r>
              <a:rPr lang="en-US" sz="4000" u="sng" dirty="0" err="1"/>
              <a:t>Cuándo</a:t>
            </a:r>
            <a:r>
              <a:rPr lang="en-US" sz="4000" dirty="0"/>
              <a:t> </a:t>
            </a:r>
            <a:r>
              <a:rPr lang="en-US" sz="4000" dirty="0" err="1"/>
              <a:t>ocurrió</a:t>
            </a:r>
            <a:r>
              <a:rPr lang="en-US" sz="4000" dirty="0"/>
              <a:t> </a:t>
            </a:r>
            <a:r>
              <a:rPr lang="en-US" sz="4000" dirty="0" err="1"/>
              <a:t>esta</a:t>
            </a:r>
            <a:r>
              <a:rPr lang="en-US" sz="4000" dirty="0"/>
              <a:t> </a:t>
            </a:r>
            <a:r>
              <a:rPr lang="en-US" sz="4000" dirty="0" err="1"/>
              <a:t>historia</a:t>
            </a:r>
            <a:r>
              <a:rPr lang="en-US" sz="4000" dirty="0"/>
              <a:t>?</a:t>
            </a:r>
          </a:p>
          <a:p>
            <a:pPr marL="514350" indent="-514350">
              <a:buAutoNum type="arabicPeriod"/>
            </a:pPr>
            <a:r>
              <a:rPr lang="en-US" sz="4000" dirty="0"/>
              <a:t>¿</a:t>
            </a:r>
            <a:r>
              <a:rPr lang="en-US" sz="4000" u="sng" dirty="0" err="1"/>
              <a:t>Cuál</a:t>
            </a:r>
            <a:r>
              <a:rPr lang="en-US" sz="4000" dirty="0"/>
              <a:t> es el </a:t>
            </a:r>
            <a:r>
              <a:rPr lang="en-US" sz="4000" dirty="0" err="1"/>
              <a:t>problema</a:t>
            </a:r>
            <a:r>
              <a:rPr lang="en-US" sz="4000" dirty="0"/>
              <a:t>? </a:t>
            </a:r>
          </a:p>
          <a:p>
            <a:pPr marL="514350" indent="-514350">
              <a:buAutoNum type="arabicPeriod"/>
            </a:pPr>
            <a:r>
              <a:rPr lang="en-US" sz="4000" dirty="0"/>
              <a:t>¿</a:t>
            </a:r>
            <a:r>
              <a:rPr lang="en-US" sz="4000" u="sng" dirty="0" err="1"/>
              <a:t>Cuáles</a:t>
            </a:r>
            <a:r>
              <a:rPr lang="en-US" sz="4000" dirty="0"/>
              <a:t> </a:t>
            </a:r>
            <a:r>
              <a:rPr lang="en-US" sz="4000" dirty="0" err="1"/>
              <a:t>eventos</a:t>
            </a:r>
            <a:r>
              <a:rPr lang="en-US" sz="4000" dirty="0"/>
              <a:t> </a:t>
            </a:r>
            <a:r>
              <a:rPr lang="en-US" sz="4000" dirty="0" err="1"/>
              <a:t>ocurrieron</a:t>
            </a:r>
            <a:r>
              <a:rPr lang="en-US" sz="4000" dirty="0"/>
              <a:t> </a:t>
            </a:r>
            <a:r>
              <a:rPr lang="en-US" sz="4000" dirty="0" err="1"/>
              <a:t>en</a:t>
            </a:r>
            <a:r>
              <a:rPr lang="en-US" sz="4000" dirty="0"/>
              <a:t> </a:t>
            </a:r>
            <a:r>
              <a:rPr lang="en-US" sz="4000" dirty="0" err="1"/>
              <a:t>esta</a:t>
            </a:r>
            <a:r>
              <a:rPr lang="en-US" sz="4000" dirty="0"/>
              <a:t> </a:t>
            </a:r>
            <a:r>
              <a:rPr lang="en-US" sz="4000" dirty="0" err="1"/>
              <a:t>historia</a:t>
            </a:r>
            <a:r>
              <a:rPr lang="en-US" sz="4000" dirty="0"/>
              <a:t>? </a:t>
            </a:r>
          </a:p>
          <a:p>
            <a:pPr marL="514350" indent="-514350">
              <a:buAutoNum type="arabicPeriod"/>
            </a:pPr>
            <a:r>
              <a:rPr lang="en-US" sz="4000" dirty="0"/>
              <a:t>¿</a:t>
            </a:r>
            <a:r>
              <a:rPr lang="en-US" sz="4000" u="sng" dirty="0"/>
              <a:t>Se </a:t>
            </a:r>
            <a:r>
              <a:rPr lang="en-US" sz="4000" u="sng" dirty="0" err="1"/>
              <a:t>resuelve</a:t>
            </a:r>
            <a:r>
              <a:rPr lang="en-US" sz="4000" u="sng" dirty="0"/>
              <a:t> </a:t>
            </a:r>
            <a:r>
              <a:rPr lang="en-US" sz="4000" dirty="0"/>
              <a:t>el </a:t>
            </a:r>
            <a:r>
              <a:rPr lang="en-US" sz="4000" dirty="0" err="1"/>
              <a:t>problema</a:t>
            </a:r>
            <a:r>
              <a:rPr lang="en-US" sz="4000" dirty="0"/>
              <a:t>?  ¿</a:t>
            </a:r>
            <a:r>
              <a:rPr lang="en-US" sz="4000" u="sng" dirty="0" err="1"/>
              <a:t>Cómo</a:t>
            </a:r>
            <a:r>
              <a:rPr lang="en-US" sz="4000" dirty="0"/>
              <a:t>? </a:t>
            </a:r>
          </a:p>
        </p:txBody>
      </p:sp>
    </p:spTree>
    <p:extLst>
      <p:ext uri="{BB962C8B-B14F-4D97-AF65-F5344CB8AC3E}">
        <p14:creationId xmlns:p14="http://schemas.microsoft.com/office/powerpoint/2010/main" val="3888438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9805988" cy="4486275"/>
          </a:xfrm>
        </p:spPr>
        <p:txBody>
          <a:bodyPr>
            <a:noAutofit/>
          </a:bodyPr>
          <a:lstStyle/>
          <a:p>
            <a:pPr marL="514350" indent="-514350">
              <a:buAutoNum type="arabicPeriod"/>
            </a:pPr>
            <a:r>
              <a:rPr lang="en-US" sz="4000" dirty="0"/>
              <a:t>¿</a:t>
            </a:r>
            <a:r>
              <a:rPr lang="en-US" sz="4000" u="sng" dirty="0" err="1"/>
              <a:t>Quiénes</a:t>
            </a:r>
            <a:r>
              <a:rPr lang="en-US" sz="4000" dirty="0"/>
              <a:t> son los </a:t>
            </a:r>
            <a:r>
              <a:rPr lang="en-US" sz="4000" dirty="0" err="1"/>
              <a:t>personajes</a:t>
            </a:r>
            <a:r>
              <a:rPr lang="en-US" sz="4000" dirty="0"/>
              <a:t> de </a:t>
            </a:r>
            <a:r>
              <a:rPr lang="en-US" sz="4000" dirty="0" err="1"/>
              <a:t>esta</a:t>
            </a:r>
            <a:r>
              <a:rPr lang="en-US" sz="4000" dirty="0"/>
              <a:t> </a:t>
            </a:r>
            <a:r>
              <a:rPr lang="en-US" sz="4000" dirty="0" err="1"/>
              <a:t>historia</a:t>
            </a:r>
            <a:r>
              <a:rPr lang="en-US" sz="4000" dirty="0"/>
              <a:t>? </a:t>
            </a:r>
          </a:p>
        </p:txBody>
      </p:sp>
    </p:spTree>
    <p:extLst>
      <p:ext uri="{BB962C8B-B14F-4D97-AF65-F5344CB8AC3E}">
        <p14:creationId xmlns:p14="http://schemas.microsoft.com/office/powerpoint/2010/main" val="294855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000" dirty="0"/>
              <a:t>2. ¿</a:t>
            </a:r>
            <a:r>
              <a:rPr lang="en-US" sz="4000" u="sng" dirty="0" err="1"/>
              <a:t>Cuáles</a:t>
            </a:r>
            <a:r>
              <a:rPr lang="en-US" sz="4000" dirty="0"/>
              <a:t> son los </a:t>
            </a:r>
            <a:r>
              <a:rPr lang="en-US" sz="4000" u="sng" dirty="0" err="1"/>
              <a:t>objetos</a:t>
            </a:r>
            <a:r>
              <a:rPr lang="en-US" sz="4000" dirty="0"/>
              <a:t> de </a:t>
            </a:r>
            <a:r>
              <a:rPr lang="en-US" sz="4000" dirty="0" err="1"/>
              <a:t>esta</a:t>
            </a:r>
            <a:r>
              <a:rPr lang="en-US" sz="4000" dirty="0"/>
              <a:t> </a:t>
            </a:r>
            <a:r>
              <a:rPr lang="en-US" sz="4000" dirty="0" err="1"/>
              <a:t>historia</a:t>
            </a:r>
            <a:r>
              <a:rPr lang="en-US" sz="4000" dirty="0"/>
              <a:t>? </a:t>
            </a:r>
          </a:p>
        </p:txBody>
      </p:sp>
    </p:spTree>
    <p:extLst>
      <p:ext uri="{BB962C8B-B14F-4D97-AF65-F5344CB8AC3E}">
        <p14:creationId xmlns:p14="http://schemas.microsoft.com/office/powerpoint/2010/main" val="2030979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000" dirty="0"/>
              <a:t>3. ¿</a:t>
            </a:r>
            <a:r>
              <a:rPr lang="en-US" sz="4000" u="sng" dirty="0" err="1"/>
              <a:t>Dónde</a:t>
            </a:r>
            <a:r>
              <a:rPr lang="en-US" sz="4000" dirty="0"/>
              <a:t> </a:t>
            </a:r>
            <a:r>
              <a:rPr lang="en-US" sz="4000" dirty="0" err="1"/>
              <a:t>ocurrió</a:t>
            </a:r>
            <a:r>
              <a:rPr lang="en-US" sz="4000" dirty="0"/>
              <a:t> </a:t>
            </a:r>
            <a:r>
              <a:rPr lang="en-US" sz="4000" dirty="0" err="1"/>
              <a:t>esta</a:t>
            </a:r>
            <a:r>
              <a:rPr lang="en-US" sz="4000" dirty="0"/>
              <a:t> </a:t>
            </a:r>
            <a:r>
              <a:rPr lang="en-US" sz="4000" dirty="0" err="1"/>
              <a:t>historia</a:t>
            </a:r>
            <a:r>
              <a:rPr lang="en-US" sz="4000" dirty="0"/>
              <a:t>? </a:t>
            </a:r>
          </a:p>
        </p:txBody>
      </p:sp>
    </p:spTree>
    <p:extLst>
      <p:ext uri="{BB962C8B-B14F-4D97-AF65-F5344CB8AC3E}">
        <p14:creationId xmlns:p14="http://schemas.microsoft.com/office/powerpoint/2010/main" val="185608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000" dirty="0"/>
              <a:t>4. ¿</a:t>
            </a:r>
            <a:r>
              <a:rPr lang="en-US" sz="4000" u="sng" dirty="0" err="1"/>
              <a:t>Cuándo</a:t>
            </a:r>
            <a:r>
              <a:rPr lang="en-US" sz="4000" dirty="0"/>
              <a:t> </a:t>
            </a:r>
            <a:r>
              <a:rPr lang="en-US" sz="4000" dirty="0" err="1"/>
              <a:t>ocurrió</a:t>
            </a:r>
            <a:r>
              <a:rPr lang="en-US" sz="4000" dirty="0"/>
              <a:t> </a:t>
            </a:r>
            <a:r>
              <a:rPr lang="en-US" sz="4000" dirty="0" err="1"/>
              <a:t>esta</a:t>
            </a:r>
            <a:r>
              <a:rPr lang="en-US" sz="4000" dirty="0"/>
              <a:t> </a:t>
            </a:r>
            <a:r>
              <a:rPr lang="en-US" sz="4000" dirty="0" err="1"/>
              <a:t>historia</a:t>
            </a:r>
            <a:r>
              <a:rPr lang="en-US" sz="4000" dirty="0"/>
              <a:t>?</a:t>
            </a:r>
          </a:p>
        </p:txBody>
      </p:sp>
    </p:spTree>
    <p:extLst>
      <p:ext uri="{BB962C8B-B14F-4D97-AF65-F5344CB8AC3E}">
        <p14:creationId xmlns:p14="http://schemas.microsoft.com/office/powerpoint/2010/main" val="1114506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000" dirty="0"/>
              <a:t>5. ¿</a:t>
            </a:r>
            <a:r>
              <a:rPr lang="en-US" sz="4000" u="sng" dirty="0" err="1"/>
              <a:t>Cuál</a:t>
            </a:r>
            <a:r>
              <a:rPr lang="en-US" sz="4000" dirty="0"/>
              <a:t> es el </a:t>
            </a:r>
            <a:r>
              <a:rPr lang="en-US" sz="4000" dirty="0" err="1"/>
              <a:t>problema</a:t>
            </a:r>
            <a:r>
              <a:rPr lang="en-US" sz="4000" dirty="0"/>
              <a:t>? </a:t>
            </a:r>
          </a:p>
        </p:txBody>
      </p:sp>
    </p:spTree>
    <p:extLst>
      <p:ext uri="{BB962C8B-B14F-4D97-AF65-F5344CB8AC3E}">
        <p14:creationId xmlns:p14="http://schemas.microsoft.com/office/powerpoint/2010/main" val="3486173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3FBA54-1500-4376-9ECF-B0EEC897DCA2}"/>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555171"/>
            <a:ext cx="12192000" cy="9144000"/>
          </a:xfrm>
          <a:prstGeom prst="rect">
            <a:avLst/>
          </a:prstGeom>
        </p:spPr>
      </p:pic>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lgn="ctr">
              <a:buNone/>
            </a:pPr>
            <a:r>
              <a:rPr lang="en-US" sz="7200" dirty="0"/>
              <a:t>6. ¿</a:t>
            </a:r>
            <a:r>
              <a:rPr lang="en-US" sz="7200" u="sng" dirty="0" err="1"/>
              <a:t>Cuáles</a:t>
            </a:r>
            <a:r>
              <a:rPr lang="en-US" sz="7200" dirty="0"/>
              <a:t> </a:t>
            </a:r>
            <a:r>
              <a:rPr lang="en-US" sz="7200" dirty="0" err="1"/>
              <a:t>eventos</a:t>
            </a:r>
            <a:r>
              <a:rPr lang="en-US" sz="7200" dirty="0"/>
              <a:t> </a:t>
            </a:r>
            <a:r>
              <a:rPr lang="en-US" sz="7200" dirty="0" err="1"/>
              <a:t>ocurrieron</a:t>
            </a:r>
            <a:r>
              <a:rPr lang="en-US" sz="7200" dirty="0"/>
              <a:t> </a:t>
            </a:r>
            <a:r>
              <a:rPr lang="en-US" sz="7200" dirty="0" err="1"/>
              <a:t>en</a:t>
            </a:r>
            <a:r>
              <a:rPr lang="en-US" sz="7200" dirty="0"/>
              <a:t> </a:t>
            </a:r>
            <a:r>
              <a:rPr lang="en-US" sz="7200" dirty="0" err="1"/>
              <a:t>esta</a:t>
            </a:r>
            <a:r>
              <a:rPr lang="en-US" sz="7200" dirty="0"/>
              <a:t> </a:t>
            </a:r>
            <a:r>
              <a:rPr lang="en-US" sz="7200" dirty="0" err="1"/>
              <a:t>historia</a:t>
            </a:r>
            <a:r>
              <a:rPr lang="en-US" sz="7200" dirty="0"/>
              <a:t>?  </a:t>
            </a:r>
            <a:r>
              <a:rPr lang="en-US" sz="7200" dirty="0" err="1"/>
              <a:t>Contemos</a:t>
            </a:r>
            <a:r>
              <a:rPr lang="en-US" sz="7200" dirty="0"/>
              <a:t> la </a:t>
            </a:r>
            <a:r>
              <a:rPr lang="en-US" sz="7200" dirty="0" err="1"/>
              <a:t>historia</a:t>
            </a:r>
            <a:r>
              <a:rPr lang="en-US" sz="7200" dirty="0"/>
              <a:t> </a:t>
            </a:r>
            <a:r>
              <a:rPr lang="en-US" sz="7200" dirty="0" err="1"/>
              <a:t>juntos</a:t>
            </a:r>
            <a:r>
              <a:rPr lang="en-US" sz="7200" dirty="0"/>
              <a:t>.   </a:t>
            </a:r>
          </a:p>
        </p:txBody>
      </p:sp>
    </p:spTree>
    <p:extLst>
      <p:ext uri="{BB962C8B-B14F-4D97-AF65-F5344CB8AC3E}">
        <p14:creationId xmlns:p14="http://schemas.microsoft.com/office/powerpoint/2010/main" val="1102025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CONSIDERAR-</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4000" dirty="0"/>
              <a:t>7. ¿</a:t>
            </a:r>
            <a:r>
              <a:rPr lang="en-US" sz="4000" u="sng" dirty="0"/>
              <a:t>Se </a:t>
            </a:r>
            <a:r>
              <a:rPr lang="en-US" sz="4000" u="sng" dirty="0" err="1"/>
              <a:t>resuelve</a:t>
            </a:r>
            <a:r>
              <a:rPr lang="en-US" sz="4000" u="sng" dirty="0"/>
              <a:t> </a:t>
            </a:r>
            <a:r>
              <a:rPr lang="en-US" sz="4000" dirty="0"/>
              <a:t>el </a:t>
            </a:r>
            <a:r>
              <a:rPr lang="en-US" sz="4000" dirty="0" err="1"/>
              <a:t>problema</a:t>
            </a:r>
            <a:r>
              <a:rPr lang="en-US" sz="4000" dirty="0"/>
              <a:t> que </a:t>
            </a:r>
            <a:r>
              <a:rPr lang="en-US" sz="4000" dirty="0" err="1"/>
              <a:t>mencionamos</a:t>
            </a:r>
            <a:r>
              <a:rPr lang="en-US" sz="4000" dirty="0"/>
              <a:t>?  ¿</a:t>
            </a:r>
            <a:r>
              <a:rPr lang="en-US" sz="4000" u="sng" dirty="0" err="1"/>
              <a:t>Cómo</a:t>
            </a:r>
            <a:r>
              <a:rPr lang="en-US" sz="4000" dirty="0"/>
              <a:t>? </a:t>
            </a:r>
          </a:p>
        </p:txBody>
      </p:sp>
    </p:spTree>
    <p:extLst>
      <p:ext uri="{BB962C8B-B14F-4D97-AF65-F5344CB8AC3E}">
        <p14:creationId xmlns:p14="http://schemas.microsoft.com/office/powerpoint/2010/main" val="1694522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sitting, tree&#10;&#10;Description automatically generated">
            <a:extLst>
              <a:ext uri="{FF2B5EF4-FFF2-40B4-BE49-F238E27FC236}">
                <a16:creationId xmlns:a16="http://schemas.microsoft.com/office/drawing/2014/main" id="{FAA9C371-9AA7-42F7-A14C-0104831E51B6}"/>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
        <p:nvSpPr>
          <p:cNvPr id="2" name="Title 1">
            <a:extLst>
              <a:ext uri="{FF2B5EF4-FFF2-40B4-BE49-F238E27FC236}">
                <a16:creationId xmlns:a16="http://schemas.microsoft.com/office/drawing/2014/main" id="{10097198-6C69-4892-A099-D8F8A898D22C}"/>
              </a:ext>
            </a:extLst>
          </p:cNvPr>
          <p:cNvSpPr>
            <a:spLocks noGrp="1"/>
          </p:cNvSpPr>
          <p:nvPr>
            <p:ph type="title"/>
          </p:nvPr>
        </p:nvSpPr>
        <p:spPr>
          <a:xfrm>
            <a:off x="5750479" y="4111980"/>
            <a:ext cx="5786766" cy="1577382"/>
          </a:xfrm>
        </p:spPr>
        <p:txBody>
          <a:bodyPr>
            <a:normAutofit/>
          </a:bodyPr>
          <a:lstStyle/>
          <a:p>
            <a:pPr algn="ctr"/>
            <a:r>
              <a:rPr lang="en-US" dirty="0">
                <a:solidFill>
                  <a:srgbClr val="62390E"/>
                </a:solidFill>
              </a:rPr>
              <a:t>CONSIDERAR – </a:t>
            </a:r>
            <a:r>
              <a:rPr lang="en-US" dirty="0" err="1">
                <a:solidFill>
                  <a:srgbClr val="62390E"/>
                </a:solidFill>
              </a:rPr>
              <a:t>Génesis</a:t>
            </a:r>
            <a:r>
              <a:rPr lang="en-US" dirty="0">
                <a:solidFill>
                  <a:srgbClr val="62390E"/>
                </a:solidFill>
              </a:rPr>
              <a:t> 1:26-2:25</a:t>
            </a:r>
          </a:p>
        </p:txBody>
      </p:sp>
    </p:spTree>
    <p:extLst>
      <p:ext uri="{BB962C8B-B14F-4D97-AF65-F5344CB8AC3E}">
        <p14:creationId xmlns:p14="http://schemas.microsoft.com/office/powerpoint/2010/main" val="1055671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F5552-2DF7-4B08-95FA-33EBE3BE2C2A}"/>
              </a:ext>
            </a:extLst>
          </p:cNvPr>
          <p:cNvSpPr>
            <a:spLocks noGrp="1"/>
          </p:cNvSpPr>
          <p:nvPr>
            <p:ph type="title"/>
          </p:nvPr>
        </p:nvSpPr>
        <p:spPr/>
        <p:txBody>
          <a:bodyPr>
            <a:normAutofit fontScale="90000"/>
          </a:bodyPr>
          <a:lstStyle/>
          <a:p>
            <a:pPr algn="ctr"/>
            <a:r>
              <a:rPr lang="en-US" dirty="0"/>
              <a:t>Las 5 </a:t>
            </a:r>
            <a:r>
              <a:rPr lang="en-US" dirty="0" err="1"/>
              <a:t>Preguntas</a:t>
            </a:r>
            <a:r>
              <a:rPr lang="en-US" dirty="0"/>
              <a:t> para “</a:t>
            </a:r>
            <a:r>
              <a:rPr lang="en-US" dirty="0" err="1"/>
              <a:t>Consolidar</a:t>
            </a:r>
            <a:r>
              <a:rPr lang="en-US" dirty="0"/>
              <a:t>”</a:t>
            </a:r>
          </a:p>
        </p:txBody>
      </p:sp>
      <p:sp>
        <p:nvSpPr>
          <p:cNvPr id="3" name="Content Placeholder 2">
            <a:extLst>
              <a:ext uri="{FF2B5EF4-FFF2-40B4-BE49-F238E27FC236}">
                <a16:creationId xmlns:a16="http://schemas.microsoft.com/office/drawing/2014/main" id="{220AA59C-7D03-43B1-B474-DCB5566DC637}"/>
              </a:ext>
            </a:extLst>
          </p:cNvPr>
          <p:cNvSpPr>
            <a:spLocks noGrp="1"/>
          </p:cNvSpPr>
          <p:nvPr>
            <p:ph idx="1"/>
          </p:nvPr>
        </p:nvSpPr>
        <p:spPr>
          <a:xfrm>
            <a:off x="838200" y="1557338"/>
            <a:ext cx="10515600" cy="4619625"/>
          </a:xfrm>
        </p:spPr>
        <p:txBody>
          <a:bodyPr>
            <a:noAutofit/>
          </a:bodyPr>
          <a:lstStyle/>
          <a:p>
            <a:pPr marL="514350" indent="-514350">
              <a:buAutoNum type="arabicPeriod"/>
            </a:pPr>
            <a:r>
              <a:rPr lang="en-US" sz="4000" dirty="0"/>
              <a:t>¿De </a:t>
            </a:r>
            <a:r>
              <a:rPr lang="en-US" sz="4000" dirty="0" err="1"/>
              <a:t>qué</a:t>
            </a:r>
            <a:r>
              <a:rPr lang="en-US" sz="4000" dirty="0"/>
              <a:t> </a:t>
            </a:r>
            <a:r>
              <a:rPr lang="en-US" sz="4000" u="sng" dirty="0"/>
              <a:t>se </a:t>
            </a:r>
            <a:r>
              <a:rPr lang="en-US" sz="4000" u="sng" dirty="0" err="1"/>
              <a:t>trata</a:t>
            </a:r>
            <a:r>
              <a:rPr lang="en-US" sz="4000" u="sng" dirty="0"/>
              <a:t> </a:t>
            </a:r>
            <a:r>
              <a:rPr lang="en-US" sz="4000" dirty="0"/>
              <a:t>la </a:t>
            </a:r>
            <a:r>
              <a:rPr lang="en-US" sz="4000" dirty="0" err="1"/>
              <a:t>historia</a:t>
            </a:r>
            <a:r>
              <a:rPr lang="en-US" sz="4000" dirty="0"/>
              <a:t>?</a:t>
            </a:r>
          </a:p>
          <a:p>
            <a:pPr marL="514350" indent="-514350">
              <a:buAutoNum type="arabicPeriod"/>
            </a:pPr>
            <a:r>
              <a:rPr lang="en-US" sz="4000" dirty="0"/>
              <a:t>¿</a:t>
            </a:r>
            <a:r>
              <a:rPr lang="en-US" sz="4000" dirty="0" err="1"/>
              <a:t>Qué</a:t>
            </a:r>
            <a:r>
              <a:rPr lang="en-US" sz="4000" dirty="0"/>
              <a:t> </a:t>
            </a:r>
            <a:r>
              <a:rPr lang="en-US" sz="4000" u="sng" dirty="0" err="1"/>
              <a:t>pecado</a:t>
            </a:r>
            <a:r>
              <a:rPr lang="en-US" sz="4000" dirty="0"/>
              <a:t> me </a:t>
            </a:r>
            <a:r>
              <a:rPr lang="en-US" sz="4000" dirty="0" err="1"/>
              <a:t>enseña</a:t>
            </a:r>
            <a:r>
              <a:rPr lang="en-US" sz="4000" dirty="0"/>
              <a:t> a </a:t>
            </a:r>
            <a:r>
              <a:rPr lang="en-US" sz="4000" dirty="0" err="1"/>
              <a:t>confesar</a:t>
            </a:r>
            <a:r>
              <a:rPr lang="en-US" sz="4000" dirty="0"/>
              <a:t> </a:t>
            </a:r>
            <a:r>
              <a:rPr lang="en-US" sz="4000" dirty="0" err="1"/>
              <a:t>esta</a:t>
            </a:r>
            <a:r>
              <a:rPr lang="en-US" sz="4000" dirty="0"/>
              <a:t> </a:t>
            </a:r>
            <a:r>
              <a:rPr lang="en-US" sz="4000" dirty="0" err="1"/>
              <a:t>historia</a:t>
            </a:r>
            <a:r>
              <a:rPr lang="en-US" sz="4000" dirty="0"/>
              <a:t>? </a:t>
            </a:r>
          </a:p>
          <a:p>
            <a:pPr marL="514350" indent="-514350">
              <a:buAutoNum type="arabicPeriod"/>
            </a:pPr>
            <a:r>
              <a:rPr lang="en-US" sz="4000" dirty="0"/>
              <a:t>¿</a:t>
            </a:r>
            <a:r>
              <a:rPr lang="en-US" sz="4000" dirty="0" err="1"/>
              <a:t>Dónde</a:t>
            </a:r>
            <a:r>
              <a:rPr lang="en-US" sz="4000" dirty="0"/>
              <a:t> </a:t>
            </a:r>
            <a:r>
              <a:rPr lang="en-US" sz="4000" dirty="0" err="1"/>
              <a:t>veo</a:t>
            </a:r>
            <a:r>
              <a:rPr lang="en-US" sz="4000" dirty="0"/>
              <a:t> </a:t>
            </a:r>
            <a:r>
              <a:rPr lang="en-US" sz="4000" u="sng" dirty="0"/>
              <a:t>el </a:t>
            </a:r>
            <a:r>
              <a:rPr lang="en-US" sz="4000" u="sng" dirty="0" err="1"/>
              <a:t>amor</a:t>
            </a:r>
            <a:r>
              <a:rPr lang="en-US" sz="4000" u="sng" dirty="0"/>
              <a:t> de Dios </a:t>
            </a:r>
            <a:r>
              <a:rPr lang="en-US" sz="4000" dirty="0" err="1"/>
              <a:t>en</a:t>
            </a:r>
            <a:r>
              <a:rPr lang="en-US" sz="4000" dirty="0"/>
              <a:t> </a:t>
            </a:r>
            <a:r>
              <a:rPr lang="en-US" sz="4000" dirty="0" err="1"/>
              <a:t>esta</a:t>
            </a:r>
            <a:r>
              <a:rPr lang="en-US" sz="4000" dirty="0"/>
              <a:t> </a:t>
            </a:r>
            <a:r>
              <a:rPr lang="en-US" sz="4000" dirty="0" err="1"/>
              <a:t>historia</a:t>
            </a:r>
            <a:r>
              <a:rPr lang="en-US" sz="4000" dirty="0"/>
              <a:t>? </a:t>
            </a:r>
          </a:p>
          <a:p>
            <a:pPr marL="514350" indent="-514350">
              <a:buAutoNum type="arabicPeriod"/>
            </a:pPr>
            <a:r>
              <a:rPr lang="en-US" sz="4000" dirty="0"/>
              <a:t>¿</a:t>
            </a:r>
            <a:r>
              <a:rPr lang="en-US" sz="4000" dirty="0" err="1"/>
              <a:t>Qué</a:t>
            </a:r>
            <a:r>
              <a:rPr lang="en-US" sz="4000" dirty="0"/>
              <a:t> me </a:t>
            </a:r>
            <a:r>
              <a:rPr lang="en-US" sz="4000" dirty="0" err="1"/>
              <a:t>enseña</a:t>
            </a:r>
            <a:r>
              <a:rPr lang="en-US" sz="4000" dirty="0"/>
              <a:t> Dios a </a:t>
            </a:r>
            <a:r>
              <a:rPr lang="en-US" sz="4000" u="sng" dirty="0" err="1"/>
              <a:t>pedir</a:t>
            </a:r>
            <a:r>
              <a:rPr lang="en-US" sz="4000" u="sng" dirty="0"/>
              <a:t> y </a:t>
            </a:r>
            <a:r>
              <a:rPr lang="en-US" sz="4000" u="sng" dirty="0" err="1"/>
              <a:t>hacer</a:t>
            </a:r>
            <a:r>
              <a:rPr lang="en-US" sz="4000" u="sng" dirty="0"/>
              <a:t> </a:t>
            </a:r>
            <a:r>
              <a:rPr lang="en-US" sz="4000" dirty="0" err="1"/>
              <a:t>en</a:t>
            </a:r>
            <a:r>
              <a:rPr lang="en-US" sz="4000" dirty="0"/>
              <a:t> </a:t>
            </a:r>
            <a:r>
              <a:rPr lang="en-US" sz="4000" dirty="0" err="1"/>
              <a:t>esta</a:t>
            </a:r>
            <a:r>
              <a:rPr lang="en-US" sz="4000" dirty="0"/>
              <a:t> </a:t>
            </a:r>
            <a:r>
              <a:rPr lang="en-US" sz="4000" dirty="0" err="1"/>
              <a:t>historia</a:t>
            </a:r>
            <a:r>
              <a:rPr lang="en-US" sz="4000" dirty="0"/>
              <a:t>? </a:t>
            </a:r>
          </a:p>
          <a:p>
            <a:pPr marL="514350" indent="-514350">
              <a:buAutoNum type="arabicPeriod"/>
            </a:pPr>
            <a:r>
              <a:rPr lang="en-US" sz="4000" dirty="0"/>
              <a:t>¿</a:t>
            </a:r>
            <a:r>
              <a:rPr lang="en-US" sz="4000" u="sng" dirty="0" err="1"/>
              <a:t>Cuándo</a:t>
            </a:r>
            <a:r>
              <a:rPr lang="en-US" sz="4000" dirty="0"/>
              <a:t> </a:t>
            </a:r>
            <a:r>
              <a:rPr lang="en-US" sz="4000" dirty="0" err="1"/>
              <a:t>sería</a:t>
            </a:r>
            <a:r>
              <a:rPr lang="en-US" sz="4000" dirty="0"/>
              <a:t> una </a:t>
            </a:r>
            <a:r>
              <a:rPr lang="en-US" sz="4000" dirty="0" err="1"/>
              <a:t>buena</a:t>
            </a:r>
            <a:r>
              <a:rPr lang="en-US" sz="4000" dirty="0"/>
              <a:t> </a:t>
            </a:r>
            <a:r>
              <a:rPr lang="en-US" sz="4000" dirty="0" err="1"/>
              <a:t>situación</a:t>
            </a:r>
            <a:r>
              <a:rPr lang="en-US" sz="4000" dirty="0"/>
              <a:t> para </a:t>
            </a:r>
            <a:r>
              <a:rPr lang="en-US" sz="4000" u="sng" dirty="0" err="1"/>
              <a:t>compartir</a:t>
            </a:r>
            <a:r>
              <a:rPr lang="en-US" sz="4000" dirty="0"/>
              <a:t> </a:t>
            </a:r>
            <a:r>
              <a:rPr lang="en-US" sz="4000" dirty="0" err="1"/>
              <a:t>esta</a:t>
            </a:r>
            <a:r>
              <a:rPr lang="en-US" sz="4000" dirty="0"/>
              <a:t> </a:t>
            </a:r>
            <a:r>
              <a:rPr lang="en-US" sz="4000" dirty="0" err="1"/>
              <a:t>historia</a:t>
            </a:r>
            <a:r>
              <a:rPr lang="en-US" sz="4000" dirty="0"/>
              <a:t>?</a:t>
            </a:r>
          </a:p>
        </p:txBody>
      </p:sp>
    </p:spTree>
    <p:extLst>
      <p:ext uri="{BB962C8B-B14F-4D97-AF65-F5344CB8AC3E}">
        <p14:creationId xmlns:p14="http://schemas.microsoft.com/office/powerpoint/2010/main" val="2311752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wave emoji">
            <a:extLst>
              <a:ext uri="{FF2B5EF4-FFF2-40B4-BE49-F238E27FC236}">
                <a16:creationId xmlns:a16="http://schemas.microsoft.com/office/drawing/2014/main" id="{63EFAD9B-AD4A-491E-81FD-69E96D07613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310466" y="643466"/>
            <a:ext cx="5571067"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089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1. ¿De </a:t>
            </a:r>
            <a:r>
              <a:rPr lang="en-US" sz="5400" dirty="0" err="1"/>
              <a:t>qué</a:t>
            </a:r>
            <a:r>
              <a:rPr lang="en-US" sz="5400" dirty="0"/>
              <a:t> se </a:t>
            </a:r>
            <a:r>
              <a:rPr lang="en-US" sz="5400" dirty="0" err="1"/>
              <a:t>trata</a:t>
            </a:r>
            <a:r>
              <a:rPr lang="en-US" sz="5400" dirty="0"/>
              <a:t> la </a:t>
            </a:r>
            <a:r>
              <a:rPr lang="en-US" sz="5400" dirty="0" err="1"/>
              <a:t>historia</a:t>
            </a:r>
            <a:r>
              <a:rPr lang="en-US" sz="5400" dirty="0"/>
              <a:t>?</a:t>
            </a:r>
          </a:p>
        </p:txBody>
      </p:sp>
    </p:spTree>
    <p:extLst>
      <p:ext uri="{BB962C8B-B14F-4D97-AF65-F5344CB8AC3E}">
        <p14:creationId xmlns:p14="http://schemas.microsoft.com/office/powerpoint/2010/main" val="4167541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2. ¿</a:t>
            </a:r>
            <a:r>
              <a:rPr lang="en-US" sz="5400" dirty="0" err="1"/>
              <a:t>Qué</a:t>
            </a:r>
            <a:r>
              <a:rPr lang="en-US" sz="5400" dirty="0"/>
              <a:t> </a:t>
            </a:r>
            <a:r>
              <a:rPr lang="en-US" sz="5400" u="sng" dirty="0" err="1"/>
              <a:t>pecado</a:t>
            </a:r>
            <a:r>
              <a:rPr lang="en-US" sz="5400" dirty="0"/>
              <a:t> me </a:t>
            </a:r>
            <a:r>
              <a:rPr lang="en-US" sz="5400" dirty="0" err="1"/>
              <a:t>enseña</a:t>
            </a:r>
            <a:r>
              <a:rPr lang="en-US" sz="5400" dirty="0"/>
              <a:t> a </a:t>
            </a:r>
            <a:r>
              <a:rPr lang="en-US" sz="5400" dirty="0" err="1"/>
              <a:t>confesar</a:t>
            </a:r>
            <a:r>
              <a:rPr lang="en-US" sz="5400" dirty="0"/>
              <a:t> </a:t>
            </a:r>
            <a:r>
              <a:rPr lang="en-US" sz="5400" dirty="0" err="1"/>
              <a:t>esta</a:t>
            </a:r>
            <a:r>
              <a:rPr lang="en-US" sz="5400" dirty="0"/>
              <a:t> </a:t>
            </a:r>
            <a:r>
              <a:rPr lang="en-US" sz="5400" dirty="0" err="1"/>
              <a:t>historia</a:t>
            </a:r>
            <a:r>
              <a:rPr lang="en-US" sz="5400" dirty="0"/>
              <a:t>?</a:t>
            </a:r>
          </a:p>
          <a:p>
            <a:pPr marL="0" indent="0">
              <a:buNone/>
            </a:pPr>
            <a:r>
              <a:rPr lang="en-US" sz="4000" dirty="0"/>
              <a:t> </a:t>
            </a:r>
          </a:p>
        </p:txBody>
      </p:sp>
    </p:spTree>
    <p:extLst>
      <p:ext uri="{BB962C8B-B14F-4D97-AF65-F5344CB8AC3E}">
        <p14:creationId xmlns:p14="http://schemas.microsoft.com/office/powerpoint/2010/main" val="32908839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3. ¿</a:t>
            </a:r>
            <a:r>
              <a:rPr lang="en-US" sz="5400" dirty="0" err="1"/>
              <a:t>Dónde</a:t>
            </a:r>
            <a:r>
              <a:rPr lang="en-US" sz="5400" dirty="0"/>
              <a:t> </a:t>
            </a:r>
            <a:r>
              <a:rPr lang="en-US" sz="5400" dirty="0" err="1"/>
              <a:t>veo</a:t>
            </a:r>
            <a:r>
              <a:rPr lang="en-US" sz="5400" dirty="0"/>
              <a:t> el </a:t>
            </a:r>
            <a:r>
              <a:rPr lang="en-US" sz="5400" dirty="0" err="1"/>
              <a:t>amor</a:t>
            </a:r>
            <a:r>
              <a:rPr lang="en-US" sz="5400" dirty="0"/>
              <a:t> de Dios </a:t>
            </a:r>
            <a:r>
              <a:rPr lang="en-US" sz="5400" dirty="0" err="1"/>
              <a:t>en</a:t>
            </a:r>
            <a:r>
              <a:rPr lang="en-US" sz="5400" dirty="0"/>
              <a:t> </a:t>
            </a:r>
            <a:r>
              <a:rPr lang="en-US" sz="5400" dirty="0" err="1"/>
              <a:t>esta</a:t>
            </a:r>
            <a:r>
              <a:rPr lang="en-US" sz="5400" dirty="0"/>
              <a:t> </a:t>
            </a:r>
            <a:r>
              <a:rPr lang="en-US" sz="5400" dirty="0" err="1"/>
              <a:t>historia</a:t>
            </a:r>
            <a:r>
              <a:rPr lang="en-US" sz="5400" dirty="0"/>
              <a:t>? </a:t>
            </a:r>
          </a:p>
          <a:p>
            <a:pPr marL="0" indent="0">
              <a:buNone/>
            </a:pPr>
            <a:r>
              <a:rPr lang="en-US" sz="4000" dirty="0"/>
              <a:t> </a:t>
            </a:r>
          </a:p>
        </p:txBody>
      </p:sp>
    </p:spTree>
    <p:extLst>
      <p:ext uri="{BB962C8B-B14F-4D97-AF65-F5344CB8AC3E}">
        <p14:creationId xmlns:p14="http://schemas.microsoft.com/office/powerpoint/2010/main" val="3863304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4. </a:t>
            </a:r>
            <a:r>
              <a:rPr lang="es-MX" sz="5400" dirty="0"/>
              <a:t>¿Qué me enseña Dios a pedir y hacer por gratitud a él?</a:t>
            </a:r>
            <a:endParaRPr lang="en-US" sz="5400" dirty="0"/>
          </a:p>
          <a:p>
            <a:pPr marL="0" indent="0">
              <a:buNone/>
            </a:pPr>
            <a:endParaRPr lang="en-US" sz="4000" dirty="0"/>
          </a:p>
          <a:p>
            <a:pPr marL="0" indent="0">
              <a:buNone/>
            </a:pPr>
            <a:r>
              <a:rPr lang="en-US" sz="4000" dirty="0"/>
              <a:t> </a:t>
            </a:r>
          </a:p>
        </p:txBody>
      </p:sp>
    </p:spTree>
    <p:extLst>
      <p:ext uri="{BB962C8B-B14F-4D97-AF65-F5344CB8AC3E}">
        <p14:creationId xmlns:p14="http://schemas.microsoft.com/office/powerpoint/2010/main" val="1247384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C039B-514A-4429-B1B9-60DE58D631D4}"/>
              </a:ext>
            </a:extLst>
          </p:cNvPr>
          <p:cNvSpPr>
            <a:spLocks noGrp="1"/>
          </p:cNvSpPr>
          <p:nvPr>
            <p:ph type="title"/>
          </p:nvPr>
        </p:nvSpPr>
        <p:spPr/>
        <p:txBody>
          <a:bodyPr>
            <a:normAutofit/>
          </a:bodyPr>
          <a:lstStyle/>
          <a:p>
            <a:pPr algn="ctr"/>
            <a:r>
              <a:rPr lang="en-US" dirty="0"/>
              <a:t>CONSOLIDAR - </a:t>
            </a:r>
            <a:r>
              <a:rPr lang="en-US" dirty="0" err="1"/>
              <a:t>Génesis</a:t>
            </a:r>
            <a:r>
              <a:rPr lang="en-US" dirty="0"/>
              <a:t> 1:26-2:25</a:t>
            </a:r>
          </a:p>
        </p:txBody>
      </p:sp>
      <p:sp>
        <p:nvSpPr>
          <p:cNvPr id="3" name="Content Placeholder 2">
            <a:extLst>
              <a:ext uri="{FF2B5EF4-FFF2-40B4-BE49-F238E27FC236}">
                <a16:creationId xmlns:a16="http://schemas.microsoft.com/office/drawing/2014/main" id="{284EB7B7-1509-4036-BA44-D4FB26AC2750}"/>
              </a:ext>
            </a:extLst>
          </p:cNvPr>
          <p:cNvSpPr>
            <a:spLocks noGrp="1"/>
          </p:cNvSpPr>
          <p:nvPr>
            <p:ph idx="1"/>
          </p:nvPr>
        </p:nvSpPr>
        <p:spPr>
          <a:xfrm>
            <a:off x="838200" y="1690688"/>
            <a:ext cx="10091738" cy="4486275"/>
          </a:xfrm>
        </p:spPr>
        <p:txBody>
          <a:bodyPr>
            <a:noAutofit/>
          </a:bodyPr>
          <a:lstStyle/>
          <a:p>
            <a:pPr marL="0" indent="0">
              <a:buNone/>
            </a:pPr>
            <a:r>
              <a:rPr lang="en-US" sz="5400" dirty="0"/>
              <a:t>5. ¿</a:t>
            </a:r>
            <a:r>
              <a:rPr lang="en-US" sz="5400" dirty="0" err="1"/>
              <a:t>Cuándo</a:t>
            </a:r>
            <a:r>
              <a:rPr lang="en-US" sz="5400" dirty="0"/>
              <a:t> </a:t>
            </a:r>
            <a:r>
              <a:rPr lang="en-US" sz="5400" dirty="0" err="1"/>
              <a:t>sería</a:t>
            </a:r>
            <a:r>
              <a:rPr lang="en-US" sz="5400" dirty="0"/>
              <a:t> </a:t>
            </a:r>
            <a:r>
              <a:rPr lang="en-US" sz="5400" dirty="0" err="1"/>
              <a:t>buena</a:t>
            </a:r>
            <a:r>
              <a:rPr lang="en-US" sz="5400" dirty="0"/>
              <a:t> </a:t>
            </a:r>
            <a:r>
              <a:rPr lang="en-US" sz="5400" dirty="0" err="1"/>
              <a:t>situación</a:t>
            </a:r>
            <a:r>
              <a:rPr lang="en-US" sz="5400" dirty="0"/>
              <a:t> para </a:t>
            </a:r>
            <a:r>
              <a:rPr lang="en-US" sz="5400" dirty="0" err="1"/>
              <a:t>compartir</a:t>
            </a:r>
            <a:r>
              <a:rPr lang="en-US" sz="5400" dirty="0"/>
              <a:t> </a:t>
            </a:r>
            <a:r>
              <a:rPr lang="en-US" sz="5400" dirty="0" err="1"/>
              <a:t>este</a:t>
            </a:r>
            <a:r>
              <a:rPr lang="en-US" sz="5400" dirty="0"/>
              <a:t> </a:t>
            </a:r>
            <a:r>
              <a:rPr lang="en-US" sz="5400" dirty="0" err="1"/>
              <a:t>mensaje</a:t>
            </a:r>
            <a:r>
              <a:rPr lang="en-US" sz="5400" dirty="0"/>
              <a:t>?</a:t>
            </a:r>
          </a:p>
          <a:p>
            <a:pPr marL="0" indent="0">
              <a:buNone/>
            </a:pPr>
            <a:r>
              <a:rPr lang="en-US" sz="4000" dirty="0"/>
              <a:t> </a:t>
            </a:r>
          </a:p>
        </p:txBody>
      </p:sp>
    </p:spTree>
    <p:extLst>
      <p:ext uri="{BB962C8B-B14F-4D97-AF65-F5344CB8AC3E}">
        <p14:creationId xmlns:p14="http://schemas.microsoft.com/office/powerpoint/2010/main" val="2631313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group of clouds in the sky&#10;&#10;Description automatically generated">
            <a:extLst>
              <a:ext uri="{FF2B5EF4-FFF2-40B4-BE49-F238E27FC236}">
                <a16:creationId xmlns:a16="http://schemas.microsoft.com/office/drawing/2014/main" id="{9C92372B-19DC-4F63-8C74-3396687666B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6075" b="8926"/>
          <a:stretch/>
        </p:blipFill>
        <p:spPr>
          <a:xfrm>
            <a:off x="20" y="0"/>
            <a:ext cx="12191980" cy="6857990"/>
          </a:xfrm>
          <a:prstGeom prst="rect">
            <a:avLst/>
          </a:prstGeom>
        </p:spPr>
      </p:pic>
      <p:sp>
        <p:nvSpPr>
          <p:cNvPr id="2" name="Title 1">
            <a:extLst>
              <a:ext uri="{FF2B5EF4-FFF2-40B4-BE49-F238E27FC236}">
                <a16:creationId xmlns:a16="http://schemas.microsoft.com/office/drawing/2014/main" id="{84C6A295-03DB-4264-9A23-7BA8C9C1D138}"/>
              </a:ext>
            </a:extLst>
          </p:cNvPr>
          <p:cNvSpPr>
            <a:spLocks noGrp="1"/>
          </p:cNvSpPr>
          <p:nvPr>
            <p:ph type="title"/>
          </p:nvPr>
        </p:nvSpPr>
        <p:spPr>
          <a:xfrm>
            <a:off x="3657600" y="1191986"/>
            <a:ext cx="4849586" cy="4637313"/>
          </a:xfrm>
          <a:prstGeom prst="ellipse">
            <a:avLst/>
          </a:prstGeom>
          <a:solidFill>
            <a:srgbClr val="01853D"/>
          </a:solidFill>
          <a:ln w="174625" cmpd="thinThick">
            <a:solidFill>
              <a:srgbClr val="62390E"/>
            </a:solidFill>
          </a:ln>
        </p:spPr>
        <p:txBody>
          <a:bodyPr vert="horz" lIns="91440" tIns="45720" rIns="91440" bIns="45720" rtlCol="0" anchor="ctr">
            <a:normAutofit/>
          </a:bodyPr>
          <a:lstStyle/>
          <a:p>
            <a:pPr algn="ctr"/>
            <a:r>
              <a:rPr lang="en-US" kern="1200" dirty="0">
                <a:solidFill>
                  <a:srgbClr val="FFFFFF"/>
                </a:solidFill>
                <a:latin typeface="Berlin Sans FB" panose="020E0602020502020306" pitchFamily="34" charset="0"/>
              </a:rPr>
              <a:t>¿</a:t>
            </a:r>
            <a:r>
              <a:rPr lang="en-US" kern="1200" dirty="0" err="1">
                <a:solidFill>
                  <a:srgbClr val="FFFFFF"/>
                </a:solidFill>
                <a:latin typeface="Berlin Sans FB" panose="020E0602020502020306" pitchFamily="34" charset="0"/>
              </a:rPr>
              <a:t>Qué</a:t>
            </a:r>
            <a:r>
              <a:rPr lang="en-US" kern="1200" dirty="0">
                <a:solidFill>
                  <a:srgbClr val="FFFFFF"/>
                </a:solidFill>
                <a:latin typeface="Berlin Sans FB" panose="020E0602020502020306" pitchFamily="34" charset="0"/>
              </a:rPr>
              <a:t> es la imagen de Dios? </a:t>
            </a:r>
          </a:p>
        </p:txBody>
      </p:sp>
    </p:spTree>
    <p:extLst>
      <p:ext uri="{BB962C8B-B14F-4D97-AF65-F5344CB8AC3E}">
        <p14:creationId xmlns:p14="http://schemas.microsoft.com/office/powerpoint/2010/main" val="3895609212"/>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078D4-B1B9-4E14-9086-BB16D576016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1F6528C-458B-42F2-8BB6-A458E93D2A5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2C29C784-A7DC-493F-B72D-18B5E0640A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9144000"/>
          </a:xfrm>
          <a:prstGeom prst="rect">
            <a:avLst/>
          </a:prstGeom>
        </p:spPr>
      </p:pic>
    </p:spTree>
    <p:extLst>
      <p:ext uri="{BB962C8B-B14F-4D97-AF65-F5344CB8AC3E}">
        <p14:creationId xmlns:p14="http://schemas.microsoft.com/office/powerpoint/2010/main" val="1502689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louds in the sky&#10;&#10;Description automatically generated">
            <a:extLst>
              <a:ext uri="{FF2B5EF4-FFF2-40B4-BE49-F238E27FC236}">
                <a16:creationId xmlns:a16="http://schemas.microsoft.com/office/drawing/2014/main" id="{0AD10154-9EBB-415C-A0D4-F8F7BF756801}"/>
              </a:ext>
            </a:extLst>
          </p:cNvPr>
          <p:cNvPicPr>
            <a:picLocks noChangeAspect="1"/>
          </p:cNvPicPr>
          <p:nvPr/>
        </p:nvPicPr>
        <p:blipFill>
          <a:blip r:embed="rId3" cstate="print">
            <a:alphaModFix amt="70000"/>
            <a:extLst>
              <a:ext uri="{28A0092B-C50C-407E-A947-70E740481C1C}">
                <a14:useLocalDpi xmlns:a14="http://schemas.microsoft.com/office/drawing/2010/main" val="0"/>
              </a:ext>
            </a:extLst>
          </a:blip>
          <a:stretch>
            <a:fillRect/>
          </a:stretch>
        </p:blipFill>
        <p:spPr>
          <a:xfrm>
            <a:off x="-424543" y="-8719"/>
            <a:ext cx="13024547" cy="6866719"/>
          </a:xfrm>
          <a:prstGeom prst="rect">
            <a:avLst/>
          </a:prstGeom>
        </p:spPr>
      </p:pic>
      <p:sp>
        <p:nvSpPr>
          <p:cNvPr id="5" name="Title 4">
            <a:extLst>
              <a:ext uri="{FF2B5EF4-FFF2-40B4-BE49-F238E27FC236}">
                <a16:creationId xmlns:a16="http://schemas.microsoft.com/office/drawing/2014/main" id="{1AC36752-4E7D-4BE8-A880-0680AC3B02E4}"/>
              </a:ext>
            </a:extLst>
          </p:cNvPr>
          <p:cNvSpPr>
            <a:spLocks noGrp="1"/>
          </p:cNvSpPr>
          <p:nvPr>
            <p:ph type="title"/>
          </p:nvPr>
        </p:nvSpPr>
        <p:spPr>
          <a:xfrm>
            <a:off x="968829" y="3108325"/>
            <a:ext cx="10515600" cy="1325563"/>
          </a:xfrm>
        </p:spPr>
        <p:txBody>
          <a:bodyPr>
            <a:noAutofit/>
          </a:bodyPr>
          <a:lstStyle/>
          <a:p>
            <a:r>
              <a:rPr lang="es-ES" dirty="0">
                <a:solidFill>
                  <a:srgbClr val="62390E"/>
                </a:solidFill>
                <a:latin typeface="Berlin Sans FB" panose="020E0602020502020306" pitchFamily="34" charset="0"/>
              </a:rPr>
              <a:t>Amados, ahora somos hijos de Dios, y aún no se ha manifestado lo que hemos de ser. Pero sabemos que, cuando él se manifieste, seremos semejantes a él porque lo veremos tal como él es. (1 Juan 3:2 RVC)</a:t>
            </a:r>
            <a:br>
              <a:rPr lang="es-ES" dirty="0">
                <a:solidFill>
                  <a:srgbClr val="62390E"/>
                </a:solidFill>
                <a:latin typeface="Berlin Sans FB" panose="020E0602020502020306" pitchFamily="34" charset="0"/>
              </a:rPr>
            </a:br>
            <a:br>
              <a:rPr lang="es-ES" dirty="0">
                <a:solidFill>
                  <a:srgbClr val="62390E"/>
                </a:solidFill>
                <a:latin typeface="Berlin Sans FB" panose="020E0602020502020306" pitchFamily="34" charset="0"/>
              </a:rPr>
            </a:br>
            <a:endParaRPr lang="en-US" dirty="0">
              <a:solidFill>
                <a:srgbClr val="62390E"/>
              </a:solidFill>
              <a:latin typeface="Berlin Sans FB" panose="020E0602020502020306" pitchFamily="34" charset="0"/>
            </a:endParaRPr>
          </a:p>
        </p:txBody>
      </p:sp>
    </p:spTree>
    <p:extLst>
      <p:ext uri="{BB962C8B-B14F-4D97-AF65-F5344CB8AC3E}">
        <p14:creationId xmlns:p14="http://schemas.microsoft.com/office/powerpoint/2010/main" val="1285158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9B821-CF06-4710-A78A-D1C2F16997FC}"/>
              </a:ext>
            </a:extLst>
          </p:cNvPr>
          <p:cNvSpPr>
            <a:spLocks noGrp="1"/>
          </p:cNvSpPr>
          <p:nvPr>
            <p:ph type="title"/>
          </p:nvPr>
        </p:nvSpPr>
        <p:spPr>
          <a:xfrm>
            <a:off x="838200" y="365125"/>
            <a:ext cx="10515600" cy="1325563"/>
          </a:xfrm>
        </p:spPr>
        <p:txBody>
          <a:bodyPr>
            <a:normAutofit fontScale="90000"/>
          </a:bodyPr>
          <a:lstStyle/>
          <a:p>
            <a:r>
              <a:rPr lang="en-US" dirty="0"/>
              <a:t>¿</a:t>
            </a:r>
            <a:r>
              <a:rPr lang="en-US" dirty="0" err="1"/>
              <a:t>Adán</a:t>
            </a:r>
            <a:r>
              <a:rPr lang="en-US" dirty="0"/>
              <a:t> y Esteban?   ¿Adriana y Eva?</a:t>
            </a:r>
          </a:p>
        </p:txBody>
      </p:sp>
      <p:pic>
        <p:nvPicPr>
          <p:cNvPr id="2050" name="Picture 2" descr="Image result for pareja mismo genero">
            <a:extLst>
              <a:ext uri="{FF2B5EF4-FFF2-40B4-BE49-F238E27FC236}">
                <a16:creationId xmlns:a16="http://schemas.microsoft.com/office/drawing/2014/main" id="{893AFC91-FCA8-4096-9B4E-181C1E703C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118" y="1690688"/>
            <a:ext cx="4141538" cy="50455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areja mismo genero">
            <a:extLst>
              <a:ext uri="{FF2B5EF4-FFF2-40B4-BE49-F238E27FC236}">
                <a16:creationId xmlns:a16="http://schemas.microsoft.com/office/drawing/2014/main" id="{29AA0A3D-51D4-4C78-B98C-36AD9B3B29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4921" y="2087914"/>
            <a:ext cx="2835865" cy="430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783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605D5F1-E88B-4CD6-8565-B368E318564A}"/>
              </a:ext>
            </a:extLst>
          </p:cNvPr>
          <p:cNvSpPr>
            <a:spLocks noGrp="1"/>
          </p:cNvSpPr>
          <p:nvPr>
            <p:ph idx="1"/>
          </p:nvPr>
        </p:nvSpPr>
        <p:spPr>
          <a:xfrm>
            <a:off x="277586" y="1377042"/>
            <a:ext cx="4163785" cy="4239987"/>
          </a:xfrm>
        </p:spPr>
        <p:txBody>
          <a:bodyPr>
            <a:normAutofit fontScale="92500" lnSpcReduction="20000"/>
          </a:bodyPr>
          <a:lstStyle/>
          <a:p>
            <a:pPr marL="0" indent="0" algn="ctr">
              <a:buNone/>
            </a:pPr>
            <a:r>
              <a:rPr lang="es-ES" dirty="0">
                <a:solidFill>
                  <a:srgbClr val="62390E"/>
                </a:solidFill>
              </a:rPr>
              <a:t>Por eso el hombre dejará a su padre y a su madre, y se unirá a su mujer, y serán un solo ser. </a:t>
            </a:r>
          </a:p>
          <a:p>
            <a:pPr marL="0" indent="0" algn="ctr">
              <a:buNone/>
            </a:pPr>
            <a:r>
              <a:rPr lang="es-ES" sz="4700" dirty="0">
                <a:solidFill>
                  <a:srgbClr val="62390E"/>
                </a:solidFill>
              </a:rPr>
              <a:t>Génesis 2:24 RVC</a:t>
            </a:r>
            <a:endParaRPr lang="en-US" sz="1600" dirty="0">
              <a:solidFill>
                <a:srgbClr val="62390E"/>
              </a:solidFill>
            </a:endParaRPr>
          </a:p>
        </p:txBody>
      </p:sp>
      <p:pic>
        <p:nvPicPr>
          <p:cNvPr id="7" name="Content Placeholder 6" descr="A picture containing clothing, shirt&#10;&#10;Description automatically generated">
            <a:extLst>
              <a:ext uri="{FF2B5EF4-FFF2-40B4-BE49-F238E27FC236}">
                <a16:creationId xmlns:a16="http://schemas.microsoft.com/office/drawing/2014/main" id="{56C9A24E-B015-44E6-8A2A-9D59B7CB42EC}"/>
              </a:ext>
            </a:extLst>
          </p:cNvPr>
          <p:cNvPicPr>
            <a:picLocks noChangeAspect="1"/>
          </p:cNvPicPr>
          <p:nvPr/>
        </p:nvPicPr>
        <p:blipFill rotWithShape="1">
          <a:blip r:embed="rId3">
            <a:extLst>
              <a:ext uri="{28A0092B-C50C-407E-A947-70E740481C1C}">
                <a14:useLocalDpi xmlns:a14="http://schemas.microsoft.com/office/drawing/2010/main" val="0"/>
              </a:ext>
            </a:extLst>
          </a:blip>
          <a:srcRect l="15575" r="1825"/>
          <a:stretch/>
        </p:blipFill>
        <p:spPr>
          <a:xfrm>
            <a:off x="4639056" y="10"/>
            <a:ext cx="7552944" cy="6857990"/>
          </a:xfrm>
          <a:prstGeom prst="rect">
            <a:avLst/>
          </a:prstGeom>
          <a:effectLst/>
        </p:spPr>
      </p:pic>
    </p:spTree>
    <p:extLst>
      <p:ext uri="{BB962C8B-B14F-4D97-AF65-F5344CB8AC3E}">
        <p14:creationId xmlns:p14="http://schemas.microsoft.com/office/powerpoint/2010/main" val="985994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4712DA-7DEA-4696-A894-D53C5496E6A6}"/>
              </a:ext>
            </a:extLst>
          </p:cNvPr>
          <p:cNvSpPr txBox="1"/>
          <p:nvPr/>
        </p:nvSpPr>
        <p:spPr>
          <a:xfrm>
            <a:off x="932155" y="1890944"/>
            <a:ext cx="10697593" cy="2862322"/>
          </a:xfrm>
          <a:prstGeom prst="rect">
            <a:avLst/>
          </a:prstGeom>
          <a:noFill/>
        </p:spPr>
        <p:txBody>
          <a:bodyPr wrap="square" rtlCol="0">
            <a:spAutoFit/>
          </a:bodyPr>
          <a:lstStyle/>
          <a:p>
            <a:pPr algn="ctr"/>
            <a:r>
              <a:rPr lang="en-US" sz="6000" dirty="0">
                <a:solidFill>
                  <a:srgbClr val="00853E"/>
                </a:solidFill>
                <a:latin typeface="Berlin Sans FB Demi" panose="020E0802020502020306" pitchFamily="34" charset="0"/>
              </a:rPr>
              <a:t>La Biblia: </a:t>
            </a:r>
            <a:r>
              <a:rPr lang="en-US" sz="6000" dirty="0" err="1">
                <a:solidFill>
                  <a:srgbClr val="00853E"/>
                </a:solidFill>
                <a:latin typeface="Berlin Sans FB Demi" panose="020E0802020502020306" pitchFamily="34" charset="0"/>
              </a:rPr>
              <a:t>En</a:t>
            </a:r>
            <a:r>
              <a:rPr lang="en-US" sz="6000" dirty="0">
                <a:solidFill>
                  <a:srgbClr val="00853E"/>
                </a:solidFill>
                <a:latin typeface="Berlin Sans FB Demi" panose="020E0802020502020306" pitchFamily="34" charset="0"/>
              </a:rPr>
              <a:t> el Principio</a:t>
            </a:r>
          </a:p>
          <a:p>
            <a:pPr algn="ctr"/>
            <a:r>
              <a:rPr lang="en-US" sz="6000" dirty="0" err="1">
                <a:solidFill>
                  <a:srgbClr val="00853E"/>
                </a:solidFill>
                <a:latin typeface="Berlin Sans FB Demi" panose="020E0802020502020306" pitchFamily="34" charset="0"/>
              </a:rPr>
              <a:t>Lección</a:t>
            </a:r>
            <a:r>
              <a:rPr lang="en-US" sz="6000" dirty="0">
                <a:solidFill>
                  <a:srgbClr val="00853E"/>
                </a:solidFill>
                <a:latin typeface="Berlin Sans FB Demi" panose="020E0802020502020306" pitchFamily="34" charset="0"/>
              </a:rPr>
              <a:t> 2 – </a:t>
            </a:r>
          </a:p>
          <a:p>
            <a:pPr algn="ctr"/>
            <a:r>
              <a:rPr lang="en-US" sz="6000" dirty="0" err="1">
                <a:solidFill>
                  <a:srgbClr val="00853E"/>
                </a:solidFill>
                <a:latin typeface="Berlin Sans FB Demi" panose="020E0802020502020306" pitchFamily="34" charset="0"/>
              </a:rPr>
              <a:t>Génesis</a:t>
            </a:r>
            <a:r>
              <a:rPr lang="en-US" sz="6000" dirty="0">
                <a:solidFill>
                  <a:srgbClr val="00853E"/>
                </a:solidFill>
                <a:latin typeface="Berlin Sans FB Demi" panose="020E0802020502020306" pitchFamily="34" charset="0"/>
              </a:rPr>
              <a:t> 1:26-2:25</a:t>
            </a:r>
            <a:endParaRPr lang="en-US" sz="5000" dirty="0">
              <a:latin typeface="Berlin Sans FB Demi" panose="020E0802020502020306" pitchFamily="34" charset="0"/>
            </a:endParaRPr>
          </a:p>
        </p:txBody>
      </p:sp>
    </p:spTree>
    <p:extLst>
      <p:ext uri="{BB962C8B-B14F-4D97-AF65-F5344CB8AC3E}">
        <p14:creationId xmlns:p14="http://schemas.microsoft.com/office/powerpoint/2010/main" val="3918674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E605D5F1-E88B-4CD6-8565-B368E318564A}"/>
              </a:ext>
            </a:extLst>
          </p:cNvPr>
          <p:cNvSpPr>
            <a:spLocks noGrp="1"/>
          </p:cNvSpPr>
          <p:nvPr>
            <p:ph idx="1"/>
          </p:nvPr>
        </p:nvSpPr>
        <p:spPr>
          <a:xfrm>
            <a:off x="277586" y="1377042"/>
            <a:ext cx="4163785" cy="4239987"/>
          </a:xfrm>
        </p:spPr>
        <p:txBody>
          <a:bodyPr>
            <a:normAutofit/>
          </a:bodyPr>
          <a:lstStyle/>
          <a:p>
            <a:pPr marL="0" indent="0" algn="ctr">
              <a:buNone/>
            </a:pPr>
            <a:r>
              <a:rPr lang="es-CO" dirty="0">
                <a:solidFill>
                  <a:srgbClr val="62390E"/>
                </a:solidFill>
              </a:rPr>
              <a:t>¿Cuál es el papel de </a:t>
            </a:r>
            <a:r>
              <a:rPr lang="es-CO" i="1" dirty="0">
                <a:solidFill>
                  <a:srgbClr val="62390E"/>
                </a:solidFill>
              </a:rPr>
              <a:t>mujer</a:t>
            </a:r>
            <a:r>
              <a:rPr lang="es-CO" dirty="0">
                <a:solidFill>
                  <a:srgbClr val="62390E"/>
                </a:solidFill>
              </a:rPr>
              <a:t> en el matrimonio?</a:t>
            </a:r>
          </a:p>
          <a:p>
            <a:pPr marL="0" indent="0" algn="ctr">
              <a:buNone/>
            </a:pPr>
            <a:r>
              <a:rPr lang="es-CO" dirty="0">
                <a:solidFill>
                  <a:srgbClr val="62390E"/>
                </a:solidFill>
              </a:rPr>
              <a:t>  ¿Cuál es el del hombre?</a:t>
            </a:r>
            <a:endParaRPr lang="en-US" dirty="0">
              <a:solidFill>
                <a:srgbClr val="62390E"/>
              </a:solidFill>
            </a:endParaRPr>
          </a:p>
        </p:txBody>
      </p:sp>
      <p:pic>
        <p:nvPicPr>
          <p:cNvPr id="7" name="Content Placeholder 6" descr="A picture containing clothing, shirt&#10;&#10;Description automatically generated">
            <a:extLst>
              <a:ext uri="{FF2B5EF4-FFF2-40B4-BE49-F238E27FC236}">
                <a16:creationId xmlns:a16="http://schemas.microsoft.com/office/drawing/2014/main" id="{56C9A24E-B015-44E6-8A2A-9D59B7CB42EC}"/>
              </a:ext>
            </a:extLst>
          </p:cNvPr>
          <p:cNvPicPr>
            <a:picLocks noChangeAspect="1"/>
          </p:cNvPicPr>
          <p:nvPr/>
        </p:nvPicPr>
        <p:blipFill rotWithShape="1">
          <a:blip r:embed="rId3">
            <a:extLst>
              <a:ext uri="{28A0092B-C50C-407E-A947-70E740481C1C}">
                <a14:useLocalDpi xmlns:a14="http://schemas.microsoft.com/office/drawing/2010/main" val="0"/>
              </a:ext>
            </a:extLst>
          </a:blip>
          <a:srcRect l="15575" r="1825"/>
          <a:stretch/>
        </p:blipFill>
        <p:spPr>
          <a:xfrm>
            <a:off x="4639056" y="10"/>
            <a:ext cx="7552944" cy="6857990"/>
          </a:xfrm>
          <a:prstGeom prst="rect">
            <a:avLst/>
          </a:prstGeom>
          <a:effectLst/>
        </p:spPr>
      </p:pic>
    </p:spTree>
    <p:extLst>
      <p:ext uri="{BB962C8B-B14F-4D97-AF65-F5344CB8AC3E}">
        <p14:creationId xmlns:p14="http://schemas.microsoft.com/office/powerpoint/2010/main" val="1130014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Screen Clipping">
            <a:extLst>
              <a:ext uri="{FF2B5EF4-FFF2-40B4-BE49-F238E27FC236}">
                <a16:creationId xmlns:a16="http://schemas.microsoft.com/office/drawing/2014/main" id="{52A2FA09-6486-41B6-8B45-A873FAE1DC82}"/>
              </a:ext>
            </a:extLst>
          </p:cNvPr>
          <p:cNvPicPr>
            <a:picLocks noChangeAspect="1"/>
          </p:cNvPicPr>
          <p:nvPr/>
        </p:nvPicPr>
        <p:blipFill rotWithShape="1">
          <a:blip r:embed="rId3">
            <a:extLst>
              <a:ext uri="{28A0092B-C50C-407E-A947-70E740481C1C}">
                <a14:useLocalDpi xmlns:a14="http://schemas.microsoft.com/office/drawing/2010/main" val="0"/>
              </a:ext>
            </a:extLst>
          </a:blip>
          <a:srcRect t="6639"/>
          <a:stretch/>
        </p:blipFill>
        <p:spPr>
          <a:xfrm>
            <a:off x="0" y="10"/>
            <a:ext cx="12191999" cy="6857990"/>
          </a:xfrm>
          <a:prstGeom prst="rect">
            <a:avLst/>
          </a:prstGeom>
        </p:spPr>
      </p:pic>
      <p:sp>
        <p:nvSpPr>
          <p:cNvPr id="13"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977491D-588D-4AD4-BE8A-68AE15360608}"/>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5500" kern="1200" dirty="0">
                <a:solidFill>
                  <a:schemeClr val="tx1"/>
                </a:solidFill>
                <a:latin typeface="Berlin Sans FB Demi" panose="020E0802020502020306" pitchFamily="34" charset="0"/>
              </a:rPr>
              <a:t>La </a:t>
            </a:r>
            <a:r>
              <a:rPr lang="en-US" sz="5500" kern="1200" dirty="0" err="1">
                <a:solidFill>
                  <a:schemeClr val="tx1"/>
                </a:solidFill>
                <a:latin typeface="Berlin Sans FB Demi" panose="020E0802020502020306" pitchFamily="34" charset="0"/>
              </a:rPr>
              <a:t>Tarea</a:t>
            </a:r>
            <a:endParaRPr lang="en-US" sz="5500" kern="1200" dirty="0">
              <a:solidFill>
                <a:schemeClr val="tx1"/>
              </a:solidFill>
              <a:latin typeface="Berlin Sans FB Demi" panose="020E0802020502020306" pitchFamily="34" charset="0"/>
            </a:endParaRPr>
          </a:p>
        </p:txBody>
      </p:sp>
      <p:cxnSp>
        <p:nvCxnSpPr>
          <p:cNvPr id="18" name="Straight Connector 17">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160BBE1D-54EE-4A93-94FE-8046BE6028EF}"/>
              </a:ext>
            </a:extLst>
          </p:cNvPr>
          <p:cNvSpPr>
            <a:spLocks noGrp="1"/>
          </p:cNvSpPr>
          <p:nvPr>
            <p:ph sz="half" idx="2"/>
          </p:nvPr>
        </p:nvSpPr>
        <p:spPr>
          <a:xfrm>
            <a:off x="525516" y="3417573"/>
            <a:ext cx="4593021" cy="2619839"/>
          </a:xfrm>
        </p:spPr>
        <p:txBody>
          <a:bodyPr vert="horz" lIns="91440" tIns="45720" rIns="91440" bIns="45720" rtlCol="0" anchor="ctr">
            <a:normAutofit lnSpcReduction="10000"/>
          </a:bodyPr>
          <a:lstStyle/>
          <a:p>
            <a:r>
              <a:rPr lang="en-US" sz="4400" b="1" kern="1200" dirty="0">
                <a:solidFill>
                  <a:schemeClr val="tx1"/>
                </a:solidFill>
                <a:latin typeface="Berlin Sans FB" panose="020E0602020502020306" pitchFamily="34" charset="0"/>
              </a:rPr>
              <a:t>Ver</a:t>
            </a:r>
            <a:r>
              <a:rPr lang="en-US" sz="4400" kern="1200" dirty="0">
                <a:solidFill>
                  <a:schemeClr val="tx1"/>
                </a:solidFill>
                <a:latin typeface="Berlin Sans FB" panose="020E0602020502020306" pitchFamily="34" charset="0"/>
              </a:rPr>
              <a:t> el video para la </a:t>
            </a:r>
            <a:r>
              <a:rPr lang="en-US" sz="4400" kern="1200" dirty="0" err="1">
                <a:solidFill>
                  <a:schemeClr val="tx1"/>
                </a:solidFill>
                <a:latin typeface="Berlin Sans FB" panose="020E0602020502020306" pitchFamily="34" charset="0"/>
              </a:rPr>
              <a:t>lección</a:t>
            </a:r>
            <a:r>
              <a:rPr lang="en-US" sz="4400" kern="1200" dirty="0">
                <a:solidFill>
                  <a:schemeClr val="tx1"/>
                </a:solidFill>
                <a:latin typeface="Berlin Sans FB" panose="020E0602020502020306" pitchFamily="34" charset="0"/>
              </a:rPr>
              <a:t> 3</a:t>
            </a:r>
          </a:p>
          <a:p>
            <a:r>
              <a:rPr lang="en-US" sz="4400" b="1" kern="1200" dirty="0">
                <a:solidFill>
                  <a:schemeClr val="tx1"/>
                </a:solidFill>
                <a:latin typeface="Berlin Sans FB" panose="020E0602020502020306" pitchFamily="34" charset="0"/>
              </a:rPr>
              <a:t>Leer </a:t>
            </a:r>
            <a:r>
              <a:rPr lang="en-US" sz="4400" kern="1200" dirty="0" err="1">
                <a:solidFill>
                  <a:schemeClr val="tx1"/>
                </a:solidFill>
                <a:latin typeface="Berlin Sans FB" panose="020E0602020502020306" pitchFamily="34" charset="0"/>
              </a:rPr>
              <a:t>Génesis</a:t>
            </a:r>
            <a:r>
              <a:rPr lang="en-US" sz="4400" kern="1200">
                <a:solidFill>
                  <a:schemeClr val="tx1"/>
                </a:solidFill>
                <a:latin typeface="Berlin Sans FB" panose="020E0602020502020306" pitchFamily="34" charset="0"/>
              </a:rPr>
              <a:t> 3:1-24 </a:t>
            </a:r>
            <a:endParaRPr lang="en-US" sz="4400" kern="1200" dirty="0">
              <a:solidFill>
                <a:schemeClr val="tx1"/>
              </a:solidFill>
              <a:latin typeface="Berlin Sans FB" panose="020E0602020502020306" pitchFamily="34" charset="0"/>
            </a:endParaRPr>
          </a:p>
        </p:txBody>
      </p:sp>
    </p:spTree>
    <p:extLst>
      <p:ext uri="{BB962C8B-B14F-4D97-AF65-F5344CB8AC3E}">
        <p14:creationId xmlns:p14="http://schemas.microsoft.com/office/powerpoint/2010/main" val="2835775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clouds in a blue cloudy sky&#10;&#10;Description automatically generated">
            <a:extLst>
              <a:ext uri="{FF2B5EF4-FFF2-40B4-BE49-F238E27FC236}">
                <a16:creationId xmlns:a16="http://schemas.microsoft.com/office/drawing/2014/main" id="{44253235-D53C-4F68-8D88-0C02200AB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5731"/>
            <a:ext cx="12334240" cy="8254272"/>
          </a:xfrm>
          <a:prstGeom prst="rect">
            <a:avLst/>
          </a:prstGeom>
        </p:spPr>
      </p:pic>
      <p:sp>
        <p:nvSpPr>
          <p:cNvPr id="3" name="Content Placeholder 2"/>
          <p:cNvSpPr>
            <a:spLocks noGrp="1"/>
          </p:cNvSpPr>
          <p:nvPr>
            <p:ph idx="1"/>
          </p:nvPr>
        </p:nvSpPr>
        <p:spPr>
          <a:xfrm>
            <a:off x="1126958" y="4345272"/>
            <a:ext cx="10515600" cy="4632643"/>
          </a:xfrm>
        </p:spPr>
        <p:txBody>
          <a:bodyPr>
            <a:normAutofit/>
          </a:bodyPr>
          <a:lstStyle/>
          <a:p>
            <a:pPr marL="0" indent="0" algn="ctr">
              <a:buNone/>
            </a:pPr>
            <a:r>
              <a:rPr lang="es-EC" sz="10000" dirty="0">
                <a:latin typeface="Berlin Sans FB Demi" panose="020E0802020502020306" pitchFamily="34" charset="0"/>
                <a:cs typeface="Arial" panose="020B0604020202020204" pitchFamily="34" charset="0"/>
              </a:rPr>
              <a:t>La Oración</a:t>
            </a:r>
          </a:p>
        </p:txBody>
      </p:sp>
    </p:spTree>
    <p:extLst>
      <p:ext uri="{BB962C8B-B14F-4D97-AF65-F5344CB8AC3E}">
        <p14:creationId xmlns:p14="http://schemas.microsoft.com/office/powerpoint/2010/main" val="4249854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1936" y="265451"/>
            <a:ext cx="10168128" cy="6673174"/>
          </a:xfrm>
          <a:prstGeom prst="rect">
            <a:avLst/>
          </a:prstGeom>
        </p:spPr>
      </p:pic>
    </p:spTree>
    <p:extLst>
      <p:ext uri="{BB962C8B-B14F-4D97-AF65-F5344CB8AC3E}">
        <p14:creationId xmlns:p14="http://schemas.microsoft.com/office/powerpoint/2010/main" val="1227530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9A95E-ADD4-4F40-8898-BB9C0A3701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1277FC3-7CBB-4EA4-8874-A8B5C5F8353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425557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2D04B-D526-4410-89D9-F60C8D943D4E}"/>
              </a:ext>
            </a:extLst>
          </p:cNvPr>
          <p:cNvSpPr>
            <a:spLocks noGrp="1"/>
          </p:cNvSpPr>
          <p:nvPr>
            <p:ph type="title"/>
          </p:nvPr>
        </p:nvSpPr>
        <p:spPr/>
        <p:txBody>
          <a:bodyPr>
            <a:normAutofit/>
          </a:bodyPr>
          <a:lstStyle/>
          <a:p>
            <a:pPr algn="ctr"/>
            <a:r>
              <a:rPr lang="en-US" sz="6000" dirty="0" err="1"/>
              <a:t>Oremos</a:t>
            </a:r>
            <a:endParaRPr lang="en-US" sz="6000" dirty="0"/>
          </a:p>
        </p:txBody>
      </p:sp>
      <p:sp>
        <p:nvSpPr>
          <p:cNvPr id="3" name="Content Placeholder 2">
            <a:extLst>
              <a:ext uri="{FF2B5EF4-FFF2-40B4-BE49-F238E27FC236}">
                <a16:creationId xmlns:a16="http://schemas.microsoft.com/office/drawing/2014/main" id="{B0AAD3C8-FD44-4B58-B48A-E5246B2281FB}"/>
              </a:ext>
            </a:extLst>
          </p:cNvPr>
          <p:cNvSpPr>
            <a:spLocks noGrp="1"/>
          </p:cNvSpPr>
          <p:nvPr>
            <p:ph idx="1"/>
          </p:nvPr>
        </p:nvSpPr>
        <p:spPr/>
        <p:txBody>
          <a:bodyPr>
            <a:noAutofit/>
          </a:bodyPr>
          <a:lstStyle/>
          <a:p>
            <a:pPr marL="0" indent="0" algn="just">
              <a:buNone/>
            </a:pPr>
            <a:r>
              <a:rPr lang="es-ES" dirty="0"/>
              <a:t>Oh Dios, ¡qué maravillosamente me has hecho! Gracias por darme la vida y las oportunidades para servirte. Ayúdame a cuidar mi vida y la de las otras personas, sabiendo que tú les diste la vida. En el nombre de Jesús, Amén.</a:t>
            </a:r>
            <a:endParaRPr lang="en-US" sz="4000" dirty="0"/>
          </a:p>
        </p:txBody>
      </p:sp>
    </p:spTree>
    <p:extLst>
      <p:ext uri="{BB962C8B-B14F-4D97-AF65-F5344CB8AC3E}">
        <p14:creationId xmlns:p14="http://schemas.microsoft.com/office/powerpoint/2010/main" val="3447550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s-EC" sz="8000" dirty="0">
                <a:latin typeface="Berlin Sans FB" panose="020E0602020502020306" pitchFamily="34" charset="0"/>
              </a:rPr>
              <a:t>Mostremos Respeto…</a:t>
            </a:r>
            <a:endParaRPr lang="en-US" sz="8000" dirty="0">
              <a:latin typeface="Berlin Sans FB" panose="020E0602020502020306" pitchFamily="34" charset="0"/>
            </a:endParaRPr>
          </a:p>
        </p:txBody>
      </p:sp>
      <p:sp>
        <p:nvSpPr>
          <p:cNvPr id="3" name="Content Placeholder 2"/>
          <p:cNvSpPr>
            <a:spLocks noGrp="1"/>
          </p:cNvSpPr>
          <p:nvPr>
            <p:ph idx="1"/>
          </p:nvPr>
        </p:nvSpPr>
        <p:spPr/>
        <p:txBody>
          <a:bodyPr>
            <a:normAutofit/>
          </a:bodyPr>
          <a:lstStyle/>
          <a:p>
            <a:r>
              <a:rPr lang="es-ES" sz="5000" dirty="0">
                <a:latin typeface="Berlin Sans FB" panose="020E0602020502020306" pitchFamily="34" charset="0"/>
              </a:rPr>
              <a:t> Llegando preparados</a:t>
            </a:r>
          </a:p>
          <a:p>
            <a:r>
              <a:rPr lang="es-ES" sz="5000" dirty="0">
                <a:latin typeface="Berlin Sans FB" panose="020E0602020502020306" pitchFamily="34" charset="0"/>
              </a:rPr>
              <a:t> Siendo puntuales</a:t>
            </a:r>
          </a:p>
          <a:p>
            <a:r>
              <a:rPr lang="es-ES" sz="5000" dirty="0">
                <a:latin typeface="Berlin Sans FB" panose="020E0602020502020306" pitchFamily="34" charset="0"/>
              </a:rPr>
              <a:t> A los profesores que nos sirven </a:t>
            </a:r>
          </a:p>
          <a:p>
            <a:r>
              <a:rPr lang="es-ES" sz="5000" dirty="0">
                <a:latin typeface="Berlin Sans FB" panose="020E0602020502020306" pitchFamily="34" charset="0"/>
              </a:rPr>
              <a:t> A los compañeros en clase</a:t>
            </a:r>
          </a:p>
          <a:p>
            <a:r>
              <a:rPr lang="es-ES" sz="5000" dirty="0">
                <a:latin typeface="Berlin Sans FB" panose="020E0602020502020306" pitchFamily="34" charset="0"/>
              </a:rPr>
              <a:t> En el grupo de WhatsApp</a:t>
            </a:r>
            <a:endParaRPr lang="en-US" sz="5000" dirty="0">
              <a:latin typeface="Berlin Sans FB" panose="020E0602020502020306" pitchFamily="34" charset="0"/>
            </a:endParaRPr>
          </a:p>
        </p:txBody>
      </p:sp>
    </p:spTree>
    <p:extLst>
      <p:ext uri="{BB962C8B-B14F-4D97-AF65-F5344CB8AC3E}">
        <p14:creationId xmlns:p14="http://schemas.microsoft.com/office/powerpoint/2010/main" val="453043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3336" y="1645921"/>
            <a:ext cx="10515600" cy="2386583"/>
          </a:xfrm>
        </p:spPr>
        <p:txBody>
          <a:bodyPr>
            <a:noAutofit/>
          </a:bodyPr>
          <a:lstStyle/>
          <a:p>
            <a:pPr algn="ctr"/>
            <a:r>
              <a:rPr lang="es-EC" sz="10000" dirty="0">
                <a:latin typeface="Berlin Sans FB Demi" panose="020E0802020502020306" pitchFamily="34" charset="0"/>
                <a:cs typeface="Arial" panose="020B0604020202020204" pitchFamily="34" charset="0"/>
              </a:rPr>
              <a:t>Pregunta del día</a:t>
            </a:r>
            <a:br>
              <a:rPr lang="es-EC" sz="10000" dirty="0">
                <a:latin typeface="Museo Sans 500" panose="02000000000000000000" pitchFamily="50" charset="0"/>
                <a:cs typeface="Arial" panose="020B0604020202020204" pitchFamily="34" charset="0"/>
              </a:rPr>
            </a:br>
            <a:r>
              <a:rPr lang="es-EC" sz="4800" dirty="0">
                <a:latin typeface="Berlin Sans FB" panose="020E0602020502020306" pitchFamily="34" charset="0"/>
                <a:cs typeface="Arial" panose="020B0604020202020204" pitchFamily="34" charset="0"/>
              </a:rPr>
              <a:t>(10 minutos)</a:t>
            </a:r>
            <a:endParaRPr lang="en-US" sz="4800" dirty="0">
              <a:latin typeface="Berlin Sans FB" panose="020E0602020502020306" pitchFamily="34" charset="0"/>
              <a:cs typeface="Arial" panose="020B0604020202020204" pitchFamily="34" charset="0"/>
            </a:endParaRPr>
          </a:p>
        </p:txBody>
      </p:sp>
    </p:spTree>
    <p:extLst>
      <p:ext uri="{BB962C8B-B14F-4D97-AF65-F5344CB8AC3E}">
        <p14:creationId xmlns:p14="http://schemas.microsoft.com/office/powerpoint/2010/main" val="76311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F4B5F-66CA-4194-B623-3DBD564D76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0F4C4F-FC2D-4481-9168-03F765126182}"/>
              </a:ext>
            </a:extLst>
          </p:cNvPr>
          <p:cNvSpPr>
            <a:spLocks noGrp="1"/>
          </p:cNvSpPr>
          <p:nvPr>
            <p:ph idx="1"/>
          </p:nvPr>
        </p:nvSpPr>
        <p:spPr/>
        <p:txBody>
          <a:bodyPr/>
          <a:lstStyle/>
          <a:p>
            <a:pPr marL="0" indent="0">
              <a:buNone/>
            </a:pPr>
            <a:r>
              <a:rPr lang="es-CO" dirty="0"/>
              <a:t>“¿Por qué puso Dios ese árbol con el fruto prohibido en el Edén? Si Adán y Eva no podían comer de su fruto, ¿para qué ponerlo allí?” Dejemos que el texto hable por sí mismo.</a:t>
            </a:r>
            <a:endParaRPr lang="en-US" dirty="0"/>
          </a:p>
        </p:txBody>
      </p:sp>
    </p:spTree>
    <p:extLst>
      <p:ext uri="{BB962C8B-B14F-4D97-AF65-F5344CB8AC3E}">
        <p14:creationId xmlns:p14="http://schemas.microsoft.com/office/powerpoint/2010/main" val="962094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317BE-0574-4D13-AC21-72E0CD088842}"/>
              </a:ext>
            </a:extLst>
          </p:cNvPr>
          <p:cNvSpPr>
            <a:spLocks noGrp="1"/>
          </p:cNvSpPr>
          <p:nvPr>
            <p:ph type="title"/>
          </p:nvPr>
        </p:nvSpPr>
        <p:spPr/>
        <p:txBody>
          <a:bodyPr/>
          <a:lstStyle/>
          <a:p>
            <a:pPr algn="ctr"/>
            <a:r>
              <a:rPr lang="en-US" dirty="0"/>
              <a:t>Los 4 C</a:t>
            </a:r>
          </a:p>
        </p:txBody>
      </p:sp>
      <p:sp>
        <p:nvSpPr>
          <p:cNvPr id="3" name="Content Placeholder 2">
            <a:extLst>
              <a:ext uri="{FF2B5EF4-FFF2-40B4-BE49-F238E27FC236}">
                <a16:creationId xmlns:a16="http://schemas.microsoft.com/office/drawing/2014/main" id="{3F98786B-480C-4126-B670-A2E8D4FCEFFE}"/>
              </a:ext>
            </a:extLst>
          </p:cNvPr>
          <p:cNvSpPr>
            <a:spLocks noGrp="1"/>
          </p:cNvSpPr>
          <p:nvPr>
            <p:ph idx="1"/>
          </p:nvPr>
        </p:nvSpPr>
        <p:spPr/>
        <p:txBody>
          <a:bodyPr>
            <a:normAutofit/>
          </a:bodyPr>
          <a:lstStyle/>
          <a:p>
            <a:r>
              <a:rPr lang="en-US" sz="6000" dirty="0">
                <a:solidFill>
                  <a:srgbClr val="00853E"/>
                </a:solidFill>
              </a:rPr>
              <a:t>CAPTAR</a:t>
            </a:r>
          </a:p>
          <a:p>
            <a:r>
              <a:rPr lang="en-US" sz="6000" dirty="0">
                <a:solidFill>
                  <a:srgbClr val="00853E"/>
                </a:solidFill>
              </a:rPr>
              <a:t>CONTAR</a:t>
            </a:r>
          </a:p>
          <a:p>
            <a:r>
              <a:rPr lang="en-US" sz="6000" dirty="0">
                <a:solidFill>
                  <a:srgbClr val="00853E"/>
                </a:solidFill>
              </a:rPr>
              <a:t>CONSIDERAR</a:t>
            </a:r>
          </a:p>
          <a:p>
            <a:r>
              <a:rPr lang="en-US" sz="6000" dirty="0">
                <a:solidFill>
                  <a:srgbClr val="00853E"/>
                </a:solidFill>
              </a:rPr>
              <a:t>CONSOLIDAR</a:t>
            </a:r>
          </a:p>
        </p:txBody>
      </p:sp>
    </p:spTree>
    <p:extLst>
      <p:ext uri="{BB962C8B-B14F-4D97-AF65-F5344CB8AC3E}">
        <p14:creationId xmlns:p14="http://schemas.microsoft.com/office/powerpoint/2010/main" val="1500277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4A9FF61-A901-4DEF-8E9B-E434F3CC3CDD}"/>
              </a:ext>
            </a:extLst>
          </p:cNvPr>
          <p:cNvSpPr>
            <a:spLocks noGrp="1"/>
          </p:cNvSpPr>
          <p:nvPr>
            <p:ph type="title"/>
          </p:nvPr>
        </p:nvSpPr>
        <p:spPr/>
        <p:txBody>
          <a:bodyPr/>
          <a:lstStyle/>
          <a:p>
            <a:pPr algn="ctr"/>
            <a:r>
              <a:rPr lang="en-US" dirty="0" err="1"/>
              <a:t>Considerar</a:t>
            </a:r>
            <a:r>
              <a:rPr lang="en-US" dirty="0"/>
              <a:t>- </a:t>
            </a:r>
            <a:r>
              <a:rPr lang="en-US" dirty="0" err="1"/>
              <a:t>Génesis</a:t>
            </a:r>
            <a:r>
              <a:rPr lang="en-US" dirty="0"/>
              <a:t> 1:26-2:25</a:t>
            </a:r>
          </a:p>
        </p:txBody>
      </p:sp>
      <p:pic>
        <p:nvPicPr>
          <p:cNvPr id="9" name="Content Placeholder 8" descr="A close up of a womans face&#10;&#10;Description automatically generated">
            <a:extLst>
              <a:ext uri="{FF2B5EF4-FFF2-40B4-BE49-F238E27FC236}">
                <a16:creationId xmlns:a16="http://schemas.microsoft.com/office/drawing/2014/main" id="{8E213E37-0769-43F1-B805-3597E2B41E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47370" y="1690688"/>
            <a:ext cx="6402917" cy="480218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491903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7" ma:contentTypeDescription="Create a new document." ma:contentTypeScope="" ma:versionID="a9d7e2e169b0dd4dee5e799b0b927e87">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f3dec56afaddf601f15aab203107d7af"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_x0020__x0023_ xmlns="d9dd568f-92e7-4aa1-8e50-87aa9ffea924" xsi:nil="true"/>
  </documentManagement>
</p:properties>
</file>

<file path=customXml/itemProps1.xml><?xml version="1.0" encoding="utf-8"?>
<ds:datastoreItem xmlns:ds="http://schemas.openxmlformats.org/officeDocument/2006/customXml" ds:itemID="{EA501830-09BC-4588-BB12-EFFAA5C10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05475F-93FD-4974-B412-ED0B7AD4D018}">
  <ds:schemaRefs>
    <ds:schemaRef ds:uri="http://schemas.microsoft.com/sharepoint/v3/contenttype/forms"/>
  </ds:schemaRefs>
</ds:datastoreItem>
</file>

<file path=customXml/itemProps3.xml><?xml version="1.0" encoding="utf-8"?>
<ds:datastoreItem xmlns:ds="http://schemas.openxmlformats.org/officeDocument/2006/customXml" ds:itemID="{F490FBF7-2EDF-473D-A14B-F71FEBD04DDE}">
  <ds:schemaRefs>
    <ds:schemaRef ds:uri="http://schemas.microsoft.com/office/2006/metadata/properties"/>
    <ds:schemaRef ds:uri="http://schemas.microsoft.com/office/infopath/2007/PartnerControls"/>
    <ds:schemaRef ds:uri="d9dd568f-92e7-4aa1-8e50-87aa9ffea924"/>
  </ds:schemaRefs>
</ds:datastoreItem>
</file>

<file path=docProps/app.xml><?xml version="1.0" encoding="utf-8"?>
<Properties xmlns="http://schemas.openxmlformats.org/officeDocument/2006/extended-properties" xmlns:vt="http://schemas.openxmlformats.org/officeDocument/2006/docPropsVTypes">
  <TotalTime>161</TotalTime>
  <Words>1816</Words>
  <Application>Microsoft Office PowerPoint</Application>
  <PresentationFormat>Widescreen</PresentationFormat>
  <Paragraphs>166</Paragraphs>
  <Slides>34</Slides>
  <Notes>26</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PowerPoint Presentation</vt:lpstr>
      <vt:lpstr>PowerPoint Presentation</vt:lpstr>
      <vt:lpstr>Oremos</vt:lpstr>
      <vt:lpstr>Mostremos Respeto…</vt:lpstr>
      <vt:lpstr>Pregunta del día (10 minutos)</vt:lpstr>
      <vt:lpstr>PowerPoint Presentation</vt:lpstr>
      <vt:lpstr>Los 4 C</vt:lpstr>
      <vt:lpstr>Considerar- Génesis 1:26-2:25</vt:lpstr>
      <vt:lpstr>Las 7 Preguntas para “Considerar”</vt:lpstr>
      <vt:lpstr>CONSIDERAR-Génesis 1:26-2:25</vt:lpstr>
      <vt:lpstr>CONSIDERAR-Génesis 1:26-2:25</vt:lpstr>
      <vt:lpstr>CONSIDERAR-Génesis 1:26-2:25</vt:lpstr>
      <vt:lpstr>CONSIDERAR-Génesis 1:26-2:25</vt:lpstr>
      <vt:lpstr>CONSIDERAR-Génesis 1:26-2:25</vt:lpstr>
      <vt:lpstr>CONSIDERAR-Génesis 1:26-2:25</vt:lpstr>
      <vt:lpstr>CONSIDERAR-Génesis 1:26-2:25</vt:lpstr>
      <vt:lpstr>CONSIDERAR – Génesis 1:26-2:25</vt:lpstr>
      <vt:lpstr>Las 5 Preguntas para “Consolidar”</vt:lpstr>
      <vt:lpstr>CONSOLIDAR - Génesis 1:26-2:25</vt:lpstr>
      <vt:lpstr>CONSOLIDAR - Génesis 1:26-2:25</vt:lpstr>
      <vt:lpstr>CONSOLIDAR - Génesis 1:26-2:25</vt:lpstr>
      <vt:lpstr>CONSOLIDAR - Génesis 1:26-2:25</vt:lpstr>
      <vt:lpstr>CONSOLIDAR - Génesis 1:26-2:25</vt:lpstr>
      <vt:lpstr>¿Qué es la imagen de Dios? </vt:lpstr>
      <vt:lpstr>PowerPoint Presentation</vt:lpstr>
      <vt:lpstr>Amados, ahora somos hijos de Dios, y aún no se ha manifestado lo que hemos de ser. Pero sabemos que, cuando él se manifieste, seremos semejantes a él porque lo veremos tal como él es. (1 Juan 3:2 RVC)  </vt:lpstr>
      <vt:lpstr>¿Adán y Esteban?   ¿Adriana y Eva?</vt:lpstr>
      <vt:lpstr>PowerPoint Presentation</vt:lpstr>
      <vt:lpstr>PowerPoint Presentation</vt:lpstr>
      <vt:lpstr>La Tarea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Joel Sutton</dc:creator>
  <cp:lastModifiedBy>Nathan Schulte</cp:lastModifiedBy>
  <cp:revision>4</cp:revision>
  <dcterms:created xsi:type="dcterms:W3CDTF">2019-10-28T15:16:53Z</dcterms:created>
  <dcterms:modified xsi:type="dcterms:W3CDTF">2020-08-18T00:24:01Z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