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lacial Indifference" panose="020B0604020202020204" charset="0"/>
      <p:regular r:id="rId32"/>
    </p:embeddedFont>
    <p:embeddedFont>
      <p:font typeface="Glacial Indifference Bold" panose="020B0604020202020204" charset="0"/>
      <p:regular r:id="rId33"/>
    </p:embeddedFont>
    <p:embeddedFont>
      <p:font typeface="Glacial Indifference Italics" panose="020B0604020202020204" charset="0"/>
      <p:regular r:id="rId34"/>
    </p:embeddedFont>
    <p:embeddedFont>
      <p:font typeface="Montserrat Classic" panose="020B0604020202020204" charset="0"/>
      <p:regular r:id="rId35"/>
    </p:embeddedFont>
    <p:embeddedFont>
      <p:font typeface="Montserrat Classic Bold" panose="020B0604020202020204" charset="0"/>
      <p:regular r:id="rId36"/>
    </p:embeddedFont>
    <p:embeddedFont>
      <p:font typeface="Montserrat Light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648614" y="-3153328"/>
            <a:ext cx="14528981" cy="21318055"/>
          </a:xfrm>
          <a:prstGeom prst="rect">
            <a:avLst/>
          </a:prstGeom>
          <a:solidFill>
            <a:srgbClr val="489946">
              <a:alpha val="89803"/>
            </a:srgbClr>
          </a:solidFill>
        </p:spPr>
      </p:sp>
      <p:sp>
        <p:nvSpPr>
          <p:cNvPr id="3" name="AutoShape 3"/>
          <p:cNvSpPr/>
          <p:nvPr/>
        </p:nvSpPr>
        <p:spPr>
          <a:xfrm rot="-2700000">
            <a:off x="9572911" y="-1462339"/>
            <a:ext cx="57378" cy="6072282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704304" y="5152417"/>
            <a:ext cx="13857314" cy="174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04"/>
              </a:lnSpc>
            </a:pPr>
            <a:r>
              <a:rPr lang="en-US" sz="13104">
                <a:solidFill>
                  <a:srgbClr val="FFFFFF"/>
                </a:solidFill>
                <a:latin typeface="Montserrat Classic Bold"/>
              </a:rPr>
              <a:t>CULTO ESTUDIO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90120" y="0"/>
            <a:ext cx="5397880" cy="439266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04304" y="8077077"/>
            <a:ext cx="6494247" cy="653423"/>
            <a:chOff x="0" y="0"/>
            <a:chExt cx="8658995" cy="871230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8658995" cy="871230"/>
            </a:xfrm>
            <a:prstGeom prst="rect">
              <a:avLst/>
            </a:prstGeom>
            <a:solidFill>
              <a:srgbClr val="FFFFF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379243" y="165063"/>
              <a:ext cx="7907887" cy="539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40">
                  <a:solidFill>
                    <a:srgbClr val="222222"/>
                  </a:solidFill>
                  <a:latin typeface="Glacial Indifference Bold"/>
                </a:rPr>
                <a:t> DE 2020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926545" y="-6044619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5929849" y="488309"/>
            <a:ext cx="6665510" cy="50247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413759" y="285750"/>
            <a:ext cx="10347387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640"/>
              </a:lnSpc>
            </a:pPr>
            <a:r>
              <a:rPr lang="en-US" sz="9700" spc="-97">
                <a:solidFill>
                  <a:srgbClr val="613913"/>
                </a:solidFill>
                <a:latin typeface="Montserrat Classic Bold"/>
              </a:rPr>
              <a:t>CREDO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-1472403" y="7838435"/>
            <a:ext cx="2058119" cy="2057717"/>
          </a:xfrm>
          <a:prstGeom prst="rect">
            <a:avLst/>
          </a:prstGeom>
          <a:solidFill>
            <a:srgbClr val="489946"/>
          </a:solidFill>
        </p:spPr>
      </p:sp>
      <p:sp>
        <p:nvSpPr>
          <p:cNvPr id="6" name="AutoShape 6"/>
          <p:cNvSpPr/>
          <p:nvPr/>
        </p:nvSpPr>
        <p:spPr>
          <a:xfrm rot="-2700000">
            <a:off x="-1412759" y="10362803"/>
            <a:ext cx="2839428" cy="50503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AutoShape 7"/>
          <p:cNvSpPr/>
          <p:nvPr/>
        </p:nvSpPr>
        <p:spPr>
          <a:xfrm>
            <a:off x="962294" y="-817475"/>
            <a:ext cx="9525" cy="596097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8" name="TextBox 8"/>
          <p:cNvSpPr txBox="1"/>
          <p:nvPr/>
        </p:nvSpPr>
        <p:spPr>
          <a:xfrm>
            <a:off x="1413759" y="3217067"/>
            <a:ext cx="14656080" cy="374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00"/>
              </a:lnSpc>
            </a:pPr>
            <a:r>
              <a:rPr lang="en-US" sz="7300" spc="510">
                <a:solidFill>
                  <a:srgbClr val="000000"/>
                </a:solidFill>
                <a:latin typeface="Glacial Indifference"/>
              </a:rPr>
              <a:t>Creo en Dios Padre Todopoderoso, </a:t>
            </a:r>
          </a:p>
          <a:p>
            <a:pPr>
              <a:lnSpc>
                <a:spcPts val="7300"/>
              </a:lnSpc>
            </a:pPr>
            <a:r>
              <a:rPr lang="en-US" sz="7300" spc="510">
                <a:solidFill>
                  <a:srgbClr val="000000"/>
                </a:solidFill>
                <a:latin typeface="Glacial Indifference"/>
              </a:rPr>
              <a:t>creador del cielo y de la tierra.</a:t>
            </a:r>
          </a:p>
          <a:p>
            <a:pPr>
              <a:lnSpc>
                <a:spcPts val="7300"/>
              </a:lnSpc>
            </a:pPr>
            <a:endParaRPr lang="en-US" sz="7300" spc="510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9839" y="8463767"/>
            <a:ext cx="2218161" cy="18050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203341" y="-86548"/>
            <a:ext cx="2111917" cy="111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endParaRPr/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CREDO</a:t>
            </a:r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APOSTÓLICO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3759" y="1762125"/>
            <a:ext cx="144326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Glacial Indifference"/>
              </a:rPr>
              <a:t>Confesamos nuestra fe diciendo uno de los siguientes credos, o cantando el primero.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926545" y="-6044619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5929849" y="488309"/>
            <a:ext cx="6665510" cy="50247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413759" y="285750"/>
            <a:ext cx="10347387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60"/>
              </a:lnSpc>
            </a:pPr>
            <a:r>
              <a:rPr lang="en-US" sz="9800" spc="-98">
                <a:solidFill>
                  <a:srgbClr val="613913"/>
                </a:solidFill>
                <a:latin typeface="Montserrat Classic Bold"/>
              </a:rPr>
              <a:t>CREDO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-1472403" y="7838435"/>
            <a:ext cx="2058119" cy="2057717"/>
          </a:xfrm>
          <a:prstGeom prst="rect">
            <a:avLst/>
          </a:prstGeom>
          <a:solidFill>
            <a:srgbClr val="489946"/>
          </a:solidFill>
        </p:spPr>
      </p:sp>
      <p:sp>
        <p:nvSpPr>
          <p:cNvPr id="6" name="AutoShape 6"/>
          <p:cNvSpPr/>
          <p:nvPr/>
        </p:nvSpPr>
        <p:spPr>
          <a:xfrm rot="-2700000">
            <a:off x="-1412759" y="10362803"/>
            <a:ext cx="2839428" cy="50503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AutoShape 7"/>
          <p:cNvSpPr/>
          <p:nvPr/>
        </p:nvSpPr>
        <p:spPr>
          <a:xfrm>
            <a:off x="962294" y="-817475"/>
            <a:ext cx="9525" cy="596097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8" name="TextBox 8"/>
          <p:cNvSpPr txBox="1"/>
          <p:nvPr/>
        </p:nvSpPr>
        <p:spPr>
          <a:xfrm>
            <a:off x="1413759" y="2095500"/>
            <a:ext cx="14528180" cy="463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00"/>
              </a:lnSpc>
            </a:pPr>
            <a:endParaRPr/>
          </a:p>
          <a:p>
            <a:pPr algn="just">
              <a:lnSpc>
                <a:spcPts val="5200"/>
              </a:lnSpc>
            </a:pPr>
            <a:r>
              <a:rPr lang="en-US" sz="5200" spc="363">
                <a:solidFill>
                  <a:srgbClr val="000000"/>
                </a:solidFill>
                <a:latin typeface="Glacial Indifference"/>
              </a:rPr>
              <a:t>Creo en Jesucristo, su único Hijo, nuestro Señor; que fue concebido por obra del Espíritu Santo, nació de la virgen María; padeció bajo el poder de Poncio Pilato, fue crucificado, muerto, y sepultado. </a:t>
            </a:r>
          </a:p>
          <a:p>
            <a:pPr algn="just">
              <a:lnSpc>
                <a:spcPts val="5200"/>
              </a:lnSpc>
            </a:pPr>
            <a:endParaRPr lang="en-US" sz="5200" spc="363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9839" y="8463767"/>
            <a:ext cx="2218161" cy="18050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203341" y="-86548"/>
            <a:ext cx="2111917" cy="111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endParaRPr/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CREDO</a:t>
            </a:r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APOSTÓLICO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926545" y="-6044619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5929849" y="488309"/>
            <a:ext cx="6665510" cy="50247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413759" y="285750"/>
            <a:ext cx="10347387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60"/>
              </a:lnSpc>
            </a:pPr>
            <a:r>
              <a:rPr lang="en-US" sz="9800" spc="-98">
                <a:solidFill>
                  <a:srgbClr val="613913"/>
                </a:solidFill>
                <a:latin typeface="Montserrat Classic Bold"/>
              </a:rPr>
              <a:t>CREDO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-1472403" y="7838435"/>
            <a:ext cx="2058119" cy="2057717"/>
          </a:xfrm>
          <a:prstGeom prst="rect">
            <a:avLst/>
          </a:prstGeom>
          <a:solidFill>
            <a:srgbClr val="489946"/>
          </a:solidFill>
        </p:spPr>
      </p:sp>
      <p:sp>
        <p:nvSpPr>
          <p:cNvPr id="6" name="AutoShape 6"/>
          <p:cNvSpPr/>
          <p:nvPr/>
        </p:nvSpPr>
        <p:spPr>
          <a:xfrm rot="-2700000">
            <a:off x="-1412759" y="10362803"/>
            <a:ext cx="2839428" cy="50503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AutoShape 7"/>
          <p:cNvSpPr/>
          <p:nvPr/>
        </p:nvSpPr>
        <p:spPr>
          <a:xfrm>
            <a:off x="962294" y="-817475"/>
            <a:ext cx="9525" cy="596097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8" name="TextBox 8"/>
          <p:cNvSpPr txBox="1"/>
          <p:nvPr/>
        </p:nvSpPr>
        <p:spPr>
          <a:xfrm>
            <a:off x="1413759" y="2095500"/>
            <a:ext cx="14656080" cy="463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00"/>
              </a:lnSpc>
            </a:pPr>
            <a:endParaRPr/>
          </a:p>
          <a:p>
            <a:pPr algn="just">
              <a:lnSpc>
                <a:spcPts val="5200"/>
              </a:lnSpc>
            </a:pPr>
            <a:r>
              <a:rPr lang="en-US" sz="5200" spc="363">
                <a:solidFill>
                  <a:srgbClr val="000000"/>
                </a:solidFill>
                <a:latin typeface="Glacial Indifference"/>
              </a:rPr>
              <a:t>Descendió a el infierno. Al tercer día resucitó de entre los muertos. Subió al cielo, y está sentado a la diestra de Dios Padre Todopoderoso. De ahí vendrá de nuevo a juzgar a los vivos y a los muertos. </a:t>
            </a:r>
          </a:p>
          <a:p>
            <a:pPr algn="just">
              <a:lnSpc>
                <a:spcPts val="5200"/>
              </a:lnSpc>
            </a:pPr>
            <a:endParaRPr lang="en-US" sz="5200" spc="363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9839" y="8463767"/>
            <a:ext cx="2218161" cy="18050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203341" y="-86548"/>
            <a:ext cx="2111917" cy="111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endParaRPr/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CREDO</a:t>
            </a:r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APOSTÓLICO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926545" y="-6044619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5929849" y="488309"/>
            <a:ext cx="6665510" cy="50247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413759" y="285750"/>
            <a:ext cx="10347387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60"/>
              </a:lnSpc>
            </a:pPr>
            <a:r>
              <a:rPr lang="en-US" sz="9800" spc="-98">
                <a:solidFill>
                  <a:srgbClr val="613913"/>
                </a:solidFill>
                <a:latin typeface="Montserrat Classic Bold"/>
              </a:rPr>
              <a:t>CREDO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-1472403" y="7838435"/>
            <a:ext cx="2058119" cy="2057717"/>
          </a:xfrm>
          <a:prstGeom prst="rect">
            <a:avLst/>
          </a:prstGeom>
          <a:solidFill>
            <a:srgbClr val="489946"/>
          </a:solidFill>
        </p:spPr>
      </p:sp>
      <p:sp>
        <p:nvSpPr>
          <p:cNvPr id="6" name="AutoShape 6"/>
          <p:cNvSpPr/>
          <p:nvPr/>
        </p:nvSpPr>
        <p:spPr>
          <a:xfrm rot="-2700000">
            <a:off x="-1412759" y="10362803"/>
            <a:ext cx="2839428" cy="50503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AutoShape 7"/>
          <p:cNvSpPr/>
          <p:nvPr/>
        </p:nvSpPr>
        <p:spPr>
          <a:xfrm>
            <a:off x="962294" y="-817475"/>
            <a:ext cx="9525" cy="596097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8" name="TextBox 8"/>
          <p:cNvSpPr txBox="1"/>
          <p:nvPr/>
        </p:nvSpPr>
        <p:spPr>
          <a:xfrm>
            <a:off x="1413759" y="3178967"/>
            <a:ext cx="14656080" cy="332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00"/>
              </a:lnSpc>
            </a:pPr>
            <a:endParaRPr/>
          </a:p>
          <a:p>
            <a:pPr algn="just">
              <a:lnSpc>
                <a:spcPts val="5200"/>
              </a:lnSpc>
            </a:pPr>
            <a:r>
              <a:rPr lang="en-US" sz="5200" spc="363">
                <a:solidFill>
                  <a:srgbClr val="000000"/>
                </a:solidFill>
                <a:latin typeface="Glacial Indifference"/>
              </a:rPr>
              <a:t>Creo en el Espíritu Santo, la santa iglesia cristiana, la comunión de los santos, el perdón de los pecados, la resurrección del cuerpo, y la vida eterna. Amén.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9839" y="8463767"/>
            <a:ext cx="2218161" cy="18050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203341" y="-86548"/>
            <a:ext cx="2111917" cy="111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endParaRPr/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CREDO</a:t>
            </a:r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APOSTÓLICO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926545" y="-6044619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5929849" y="488309"/>
            <a:ext cx="6665510" cy="50247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413759" y="285750"/>
            <a:ext cx="10347387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60"/>
              </a:lnSpc>
            </a:pPr>
            <a:r>
              <a:rPr lang="en-US" sz="9800" spc="-98">
                <a:solidFill>
                  <a:srgbClr val="613913"/>
                </a:solidFill>
                <a:latin typeface="Montserrat Classic Bold"/>
              </a:rPr>
              <a:t>CREDO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-1472403" y="7838435"/>
            <a:ext cx="2058119" cy="2057717"/>
          </a:xfrm>
          <a:prstGeom prst="rect">
            <a:avLst/>
          </a:prstGeom>
          <a:solidFill>
            <a:srgbClr val="489946"/>
          </a:solidFill>
        </p:spPr>
      </p:sp>
      <p:sp>
        <p:nvSpPr>
          <p:cNvPr id="6" name="AutoShape 6"/>
          <p:cNvSpPr/>
          <p:nvPr/>
        </p:nvSpPr>
        <p:spPr>
          <a:xfrm rot="-2700000">
            <a:off x="-1412759" y="10362803"/>
            <a:ext cx="2839428" cy="50503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AutoShape 7"/>
          <p:cNvSpPr/>
          <p:nvPr/>
        </p:nvSpPr>
        <p:spPr>
          <a:xfrm>
            <a:off x="962294" y="-817475"/>
            <a:ext cx="9525" cy="5960975"/>
          </a:xfrm>
          <a:prstGeom prst="rect">
            <a:avLst/>
          </a:prstGeom>
          <a:solidFill>
            <a:srgbClr val="97BCC7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9839" y="8463767"/>
            <a:ext cx="2218161" cy="180508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13759" y="2880182"/>
            <a:ext cx="14656080" cy="448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7000" spc="490">
                <a:solidFill>
                  <a:srgbClr val="000000"/>
                </a:solidFill>
                <a:latin typeface="Glacial Indifference"/>
              </a:rPr>
              <a:t>Creo en un solo Dios,</a:t>
            </a:r>
          </a:p>
          <a:p>
            <a:pPr algn="just">
              <a:lnSpc>
                <a:spcPts val="7000"/>
              </a:lnSpc>
            </a:pPr>
            <a:r>
              <a:rPr lang="en-US" sz="7000" spc="490">
                <a:solidFill>
                  <a:srgbClr val="000000"/>
                </a:solidFill>
                <a:latin typeface="Glacial Indifference"/>
              </a:rPr>
              <a:t>Padre todopoderoso,</a:t>
            </a:r>
          </a:p>
          <a:p>
            <a:pPr algn="just">
              <a:lnSpc>
                <a:spcPts val="7000"/>
              </a:lnSpc>
            </a:pPr>
            <a:r>
              <a:rPr lang="en-US" sz="7000" spc="490">
                <a:solidFill>
                  <a:srgbClr val="000000"/>
                </a:solidFill>
                <a:latin typeface="Glacial Indifference"/>
              </a:rPr>
              <a:t>creador del cielo y de la tierra, y de todo lo visible e invisible.</a:t>
            </a:r>
          </a:p>
          <a:p>
            <a:pPr algn="just">
              <a:lnSpc>
                <a:spcPts val="7000"/>
              </a:lnSpc>
            </a:pPr>
            <a:endParaRPr lang="en-US" sz="7000" spc="49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203341" y="-86548"/>
            <a:ext cx="2111917" cy="111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endParaRPr/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CREDO</a:t>
            </a:r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NICENO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926545" y="-6044619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5929849" y="488309"/>
            <a:ext cx="6665510" cy="50247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413759" y="285750"/>
            <a:ext cx="10347387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60"/>
              </a:lnSpc>
            </a:pPr>
            <a:r>
              <a:rPr lang="en-US" sz="9800" spc="-98">
                <a:solidFill>
                  <a:srgbClr val="613913"/>
                </a:solidFill>
                <a:latin typeface="Montserrat Classic Bold"/>
              </a:rPr>
              <a:t>CREDO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-1472403" y="7838435"/>
            <a:ext cx="2058119" cy="2057717"/>
          </a:xfrm>
          <a:prstGeom prst="rect">
            <a:avLst/>
          </a:prstGeom>
          <a:solidFill>
            <a:srgbClr val="489946"/>
          </a:solidFill>
        </p:spPr>
      </p:sp>
      <p:sp>
        <p:nvSpPr>
          <p:cNvPr id="6" name="AutoShape 6"/>
          <p:cNvSpPr/>
          <p:nvPr/>
        </p:nvSpPr>
        <p:spPr>
          <a:xfrm rot="-2700000">
            <a:off x="-1412759" y="10362803"/>
            <a:ext cx="2839428" cy="50503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AutoShape 7"/>
          <p:cNvSpPr/>
          <p:nvPr/>
        </p:nvSpPr>
        <p:spPr>
          <a:xfrm>
            <a:off x="962294" y="-817475"/>
            <a:ext cx="9525" cy="5960975"/>
          </a:xfrm>
          <a:prstGeom prst="rect">
            <a:avLst/>
          </a:prstGeom>
          <a:solidFill>
            <a:srgbClr val="97BCC7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9839" y="8463767"/>
            <a:ext cx="2218161" cy="180508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13759" y="1272670"/>
            <a:ext cx="13855199" cy="652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0"/>
              </a:lnSpc>
            </a:pPr>
            <a:endParaRPr/>
          </a:p>
          <a:p>
            <a:pPr algn="just">
              <a:lnSpc>
                <a:spcPts val="5199"/>
              </a:lnSpc>
            </a:pPr>
            <a:endParaRPr/>
          </a:p>
          <a:p>
            <a:pPr algn="just">
              <a:lnSpc>
                <a:spcPts val="5200"/>
              </a:lnSpc>
            </a:pPr>
            <a:r>
              <a:rPr lang="en-US" sz="5200" spc="363">
                <a:solidFill>
                  <a:srgbClr val="000000"/>
                </a:solidFill>
                <a:latin typeface="Glacial Indifference"/>
              </a:rPr>
              <a:t>Y creo en un solo Señor Jesucristo, Hijo único de Dios, engendrado del Padre antes de todos los siglos, Dios de Dios, luz de luz, Dios verdadero de Dios verdadero, engendrado, y no creado, de la misma naturaleza que el Padre, por quien todo fue hecho; por nosotros y por nuestra salvación él bajó del cielo,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03341" y="-86548"/>
            <a:ext cx="2111917" cy="111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endParaRPr/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CREDO</a:t>
            </a:r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NICENO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926545" y="-6044619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5929849" y="488309"/>
            <a:ext cx="6665510" cy="50247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413759" y="285750"/>
            <a:ext cx="10347387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60"/>
              </a:lnSpc>
            </a:pPr>
            <a:r>
              <a:rPr lang="en-US" sz="9800" spc="-98">
                <a:solidFill>
                  <a:srgbClr val="613913"/>
                </a:solidFill>
                <a:latin typeface="Montserrat Classic Bold"/>
              </a:rPr>
              <a:t>CREDO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-1472403" y="7838435"/>
            <a:ext cx="2058119" cy="2057717"/>
          </a:xfrm>
          <a:prstGeom prst="rect">
            <a:avLst/>
          </a:prstGeom>
          <a:solidFill>
            <a:srgbClr val="489946"/>
          </a:solidFill>
        </p:spPr>
      </p:sp>
      <p:sp>
        <p:nvSpPr>
          <p:cNvPr id="6" name="AutoShape 6"/>
          <p:cNvSpPr/>
          <p:nvPr/>
        </p:nvSpPr>
        <p:spPr>
          <a:xfrm rot="-2700000">
            <a:off x="-1412759" y="10362803"/>
            <a:ext cx="2839428" cy="50503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AutoShape 7"/>
          <p:cNvSpPr/>
          <p:nvPr/>
        </p:nvSpPr>
        <p:spPr>
          <a:xfrm>
            <a:off x="962294" y="-817475"/>
            <a:ext cx="9525" cy="5960975"/>
          </a:xfrm>
          <a:prstGeom prst="rect">
            <a:avLst/>
          </a:prstGeom>
          <a:solidFill>
            <a:srgbClr val="97BCC7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9839" y="8463767"/>
            <a:ext cx="2218161" cy="180508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13759" y="1272670"/>
            <a:ext cx="13871781" cy="7732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0"/>
              </a:lnSpc>
            </a:pPr>
            <a:endParaRPr/>
          </a:p>
          <a:p>
            <a:pPr algn="just">
              <a:lnSpc>
                <a:spcPts val="4400"/>
              </a:lnSpc>
            </a:pPr>
            <a:endParaRPr/>
          </a:p>
          <a:p>
            <a:pPr algn="just">
              <a:lnSpc>
                <a:spcPts val="5200"/>
              </a:lnSpc>
            </a:pPr>
            <a:r>
              <a:rPr lang="en-US" sz="5200" spc="363">
                <a:solidFill>
                  <a:srgbClr val="000000"/>
                </a:solidFill>
                <a:latin typeface="Glacial Indifference"/>
              </a:rPr>
              <a:t>y por obra del Espíritu Santo se encarnó de María la virgen, y se hizo hombre; y por nuestra causa fue crucificado en tiempos de Poncio Pilato: Padeció y fue sepultado, y resucitó al tercer día, según las escrituras: Y subió al cielo, y está sentado a la derecha del Padre; y de nuevo vendrá con gloria para juzgar a los vivos y la los muertos, y su reino no tendrá fin.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03341" y="-86548"/>
            <a:ext cx="2111917" cy="111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endParaRPr/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CREDO</a:t>
            </a:r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NICENO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926545" y="-6044619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5929849" y="488309"/>
            <a:ext cx="6665510" cy="50247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413759" y="285750"/>
            <a:ext cx="10347387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60"/>
              </a:lnSpc>
            </a:pPr>
            <a:r>
              <a:rPr lang="en-US" sz="9800" spc="-98">
                <a:solidFill>
                  <a:srgbClr val="613913"/>
                </a:solidFill>
                <a:latin typeface="Montserrat Classic Bold"/>
              </a:rPr>
              <a:t>CREDO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-1472403" y="7838435"/>
            <a:ext cx="2058119" cy="2057717"/>
          </a:xfrm>
          <a:prstGeom prst="rect">
            <a:avLst/>
          </a:prstGeom>
          <a:solidFill>
            <a:srgbClr val="489946"/>
          </a:solidFill>
        </p:spPr>
      </p:sp>
      <p:sp>
        <p:nvSpPr>
          <p:cNvPr id="6" name="AutoShape 6"/>
          <p:cNvSpPr/>
          <p:nvPr/>
        </p:nvSpPr>
        <p:spPr>
          <a:xfrm rot="-2700000">
            <a:off x="-1412759" y="10362803"/>
            <a:ext cx="2839428" cy="50503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AutoShape 7"/>
          <p:cNvSpPr/>
          <p:nvPr/>
        </p:nvSpPr>
        <p:spPr>
          <a:xfrm>
            <a:off x="962294" y="-817475"/>
            <a:ext cx="9525" cy="5960975"/>
          </a:xfrm>
          <a:prstGeom prst="rect">
            <a:avLst/>
          </a:prstGeom>
          <a:solidFill>
            <a:srgbClr val="97BCC7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9839" y="8463767"/>
            <a:ext cx="2218161" cy="180508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13759" y="2067306"/>
            <a:ext cx="13830328" cy="660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00"/>
              </a:lnSpc>
            </a:pPr>
            <a:r>
              <a:rPr lang="en-US" sz="5200" spc="363">
                <a:solidFill>
                  <a:srgbClr val="000000"/>
                </a:solidFill>
                <a:latin typeface="Glacial Indifference"/>
              </a:rPr>
              <a:t>Y creo en el Espíritu Santo, Señor y dador de vida, que procede del Padre y del Hijo, que con el Padre y el Hijo recibe una misma adoración y gloria, y que habló por los profetas. Y creo en una sola iglesia, santa, apostólica, y universal. Reconozco un solo bautismo para el perdón de los pecados, y espero la resurrección de los muertos y la vida del mundo que ha de venir. Amén.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03341" y="-86548"/>
            <a:ext cx="2111917" cy="111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endParaRPr/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CREDO</a:t>
            </a:r>
          </a:p>
          <a:p>
            <a:pPr algn="ctr">
              <a:lnSpc>
                <a:spcPts val="2957"/>
              </a:lnSpc>
            </a:pPr>
            <a:r>
              <a:rPr lang="en-US" sz="2464">
                <a:solidFill>
                  <a:srgbClr val="000000"/>
                </a:solidFill>
                <a:latin typeface="Glacial Indifference"/>
              </a:rPr>
              <a:t>NICENO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7913240" y="-6294826"/>
            <a:ext cx="10195820" cy="1520357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 rot="-2700000">
            <a:off x="7416994" y="-1644609"/>
            <a:ext cx="48131" cy="11324099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8102030" y="1817166"/>
            <a:ext cx="9818241" cy="220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280"/>
              </a:lnSpc>
            </a:pPr>
            <a:r>
              <a:rPr lang="en-US" sz="14400">
                <a:solidFill>
                  <a:srgbClr val="613913"/>
                </a:solidFill>
                <a:latin typeface="Montserrat Classic Bold"/>
              </a:rPr>
              <a:t>OFRENDA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83459" y="4204714"/>
            <a:ext cx="13040141" cy="220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spc="-144">
                <a:solidFill>
                  <a:srgbClr val="613913"/>
                </a:solidFill>
                <a:latin typeface="Montserrat Classic Bold"/>
              </a:rPr>
              <a:t>ORACIÓN</a:t>
            </a:r>
          </a:p>
        </p:txBody>
      </p:sp>
      <p:sp>
        <p:nvSpPr>
          <p:cNvPr id="3" name="AutoShape 3"/>
          <p:cNvSpPr/>
          <p:nvPr/>
        </p:nvSpPr>
        <p:spPr>
          <a:xfrm rot="-2700000">
            <a:off x="175925" y="-2243023"/>
            <a:ext cx="4105850" cy="4105046"/>
          </a:xfrm>
          <a:prstGeom prst="rect">
            <a:avLst/>
          </a:prstGeom>
          <a:solidFill>
            <a:srgbClr val="489946"/>
          </a:solidFill>
        </p:spPr>
      </p:sp>
      <p:sp>
        <p:nvSpPr>
          <p:cNvPr id="4" name="AutoShape 4"/>
          <p:cNvSpPr/>
          <p:nvPr/>
        </p:nvSpPr>
        <p:spPr>
          <a:xfrm rot="-2700000">
            <a:off x="2225083" y="217764"/>
            <a:ext cx="6665510" cy="50247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5" name="AutoShape 5"/>
          <p:cNvSpPr/>
          <p:nvPr/>
        </p:nvSpPr>
        <p:spPr>
          <a:xfrm rot="-2700000">
            <a:off x="17754079" y="7816057"/>
            <a:ext cx="43907" cy="3580261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6" name="AutoShape 6"/>
          <p:cNvSpPr/>
          <p:nvPr/>
        </p:nvSpPr>
        <p:spPr>
          <a:xfrm rot="-2700000">
            <a:off x="17273885" y="5981884"/>
            <a:ext cx="3566968" cy="3566270"/>
          </a:xfrm>
          <a:prstGeom prst="rect">
            <a:avLst/>
          </a:prstGeom>
          <a:solidFill>
            <a:srgbClr val="97BCC7"/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9387884" y="3004471"/>
            <a:ext cx="8655894" cy="1727694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317864" y="1710061"/>
            <a:ext cx="11439156" cy="5729348"/>
            <a:chOff x="0" y="0"/>
            <a:chExt cx="15252209" cy="7639130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5252209" cy="1930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399"/>
                </a:lnSpc>
              </a:pPr>
              <a:r>
                <a:rPr lang="en-US" sz="9499">
                  <a:solidFill>
                    <a:srgbClr val="613913"/>
                  </a:solidFill>
                  <a:latin typeface="Montserrat Classic Bold"/>
                </a:rPr>
                <a:t>INVOCACIÓN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61365"/>
              <a:ext cx="15252209" cy="49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199"/>
                </a:lnSpc>
              </a:pPr>
              <a:endParaRPr/>
            </a:p>
            <a:p>
              <a:pPr algn="just">
                <a:lnSpc>
                  <a:spcPts val="7199"/>
                </a:lnSpc>
              </a:pPr>
              <a:r>
                <a:rPr lang="en-US" sz="7199" spc="71">
                  <a:solidFill>
                    <a:srgbClr val="FFFFFF"/>
                  </a:solidFill>
                  <a:latin typeface="Glacial Indifference"/>
                </a:rPr>
                <a:t>En el nombre del Padre y del Hijo y del Espíritu Santo. Amén.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AutoShape 7"/>
          <p:cNvSpPr/>
          <p:nvPr/>
        </p:nvSpPr>
        <p:spPr>
          <a:xfrm rot="-2700000">
            <a:off x="8628455" y="-2375782"/>
            <a:ext cx="57378" cy="6072282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56746" y="8104154"/>
            <a:ext cx="2451690" cy="19951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20108579" y="2578380"/>
            <a:ext cx="8655894" cy="17276940"/>
          </a:xfrm>
          <a:prstGeom prst="rect">
            <a:avLst/>
          </a:prstGeom>
          <a:solidFill>
            <a:srgbClr val="97BCC7"/>
          </a:solidFill>
        </p:spPr>
      </p:sp>
      <p:grpSp>
        <p:nvGrpSpPr>
          <p:cNvPr id="3" name="Group 3"/>
          <p:cNvGrpSpPr/>
          <p:nvPr/>
        </p:nvGrpSpPr>
        <p:grpSpPr>
          <a:xfrm>
            <a:off x="730893" y="839501"/>
            <a:ext cx="15556684" cy="6906565"/>
            <a:chOff x="0" y="0"/>
            <a:chExt cx="20742245" cy="9208754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20742245" cy="2219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24"/>
                </a:lnSpc>
              </a:pPr>
              <a:r>
                <a:rPr lang="en-US" sz="9724">
                  <a:solidFill>
                    <a:srgbClr val="613913"/>
                  </a:solidFill>
                  <a:latin typeface="Montserrat Classic Bold"/>
                </a:rPr>
                <a:t>PADRE NUESTRO</a:t>
              </a:r>
            </a:p>
            <a:p>
              <a:pPr>
                <a:lnSpc>
                  <a:spcPts val="3200"/>
                </a:lnSpc>
              </a:pPr>
              <a:endParaRPr lang="en-US" sz="9724">
                <a:solidFill>
                  <a:srgbClr val="613913"/>
                </a:solidFill>
                <a:latin typeface="Montserrat Classic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083417"/>
              <a:ext cx="20742245" cy="6125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148"/>
                </a:lnSpc>
              </a:pPr>
              <a:endParaRPr/>
            </a:p>
            <a:p>
              <a:pPr algn="just">
                <a:lnSpc>
                  <a:spcPts val="5148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Padre nuestro, que estás en los cielos,</a:t>
              </a:r>
            </a:p>
            <a:p>
              <a:pPr algn="just">
                <a:lnSpc>
                  <a:spcPts val="5148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santificado sea tu nombre; </a:t>
              </a:r>
            </a:p>
            <a:p>
              <a:pPr algn="just">
                <a:lnSpc>
                  <a:spcPts val="5148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venga a nos tu reino; </a:t>
              </a:r>
            </a:p>
            <a:p>
              <a:pPr algn="just">
                <a:lnSpc>
                  <a:spcPts val="5148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hágase tu voluntad, así en la tierra como en el cielo.</a:t>
              </a:r>
            </a:p>
            <a:p>
              <a:pPr algn="just">
                <a:lnSpc>
                  <a:spcPts val="5148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El pan nuestro de cada día, dánoslo hoy.</a:t>
              </a:r>
            </a:p>
            <a:p>
              <a:pPr algn="just">
                <a:lnSpc>
                  <a:spcPts val="5148"/>
                </a:lnSpc>
              </a:pPr>
              <a:endParaRPr lang="en-US" sz="5200" spc="52">
                <a:solidFill>
                  <a:srgbClr val="FFFFFF"/>
                </a:solidFill>
                <a:latin typeface="Glacial Indifference Italics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 rot="-2700000">
            <a:off x="10961811" y="-3329414"/>
            <a:ext cx="57378" cy="6072282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56746" y="8104154"/>
            <a:ext cx="2451690" cy="199512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60228" y="2344129"/>
            <a:ext cx="10962685" cy="453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  <a:spcBef>
                <a:spcPct val="0"/>
              </a:spcBef>
            </a:pPr>
            <a:r>
              <a:rPr lang="en-US" sz="3348">
                <a:solidFill>
                  <a:srgbClr val="FFFFF9"/>
                </a:solidFill>
                <a:latin typeface="Glacial Indifference"/>
              </a:rPr>
              <a:t>(Se puede decir o cantar)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20108579" y="2578380"/>
            <a:ext cx="8655894" cy="17276940"/>
          </a:xfrm>
          <a:prstGeom prst="rect">
            <a:avLst/>
          </a:prstGeom>
          <a:solidFill>
            <a:srgbClr val="97BCC7"/>
          </a:solidFill>
        </p:spPr>
      </p:sp>
      <p:grpSp>
        <p:nvGrpSpPr>
          <p:cNvPr id="3" name="Group 3"/>
          <p:cNvGrpSpPr/>
          <p:nvPr/>
        </p:nvGrpSpPr>
        <p:grpSpPr>
          <a:xfrm>
            <a:off x="805509" y="646880"/>
            <a:ext cx="15556684" cy="6966636"/>
            <a:chOff x="0" y="0"/>
            <a:chExt cx="20742245" cy="9288848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20742245" cy="2219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24"/>
                </a:lnSpc>
              </a:pPr>
              <a:r>
                <a:rPr lang="en-US" sz="9724">
                  <a:solidFill>
                    <a:srgbClr val="613913"/>
                  </a:solidFill>
                  <a:latin typeface="Montserrat Classic Bold"/>
                </a:rPr>
                <a:t>PADRE NUESTRO</a:t>
              </a:r>
            </a:p>
            <a:p>
              <a:pPr>
                <a:lnSpc>
                  <a:spcPts val="3200"/>
                </a:lnSpc>
              </a:pPr>
              <a:endParaRPr lang="en-US" sz="9724">
                <a:solidFill>
                  <a:srgbClr val="613913"/>
                </a:solidFill>
                <a:latin typeface="Montserrat Classic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073892"/>
              <a:ext cx="20742245" cy="6214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200"/>
                </a:lnSpc>
              </a:pPr>
              <a:endParaRPr/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Perdónanos nuestras deudas,</a:t>
              </a:r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así como nosotros perdonamos a nuestros deudores. </a:t>
              </a:r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No nos dejes caer en la tentación,</a:t>
              </a:r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mas líbranos del mal. </a:t>
              </a:r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Porque tuyo es el reino, el poder y la gloria,</a:t>
              </a:r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por los siglos de los siglos. Amén.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 rot="-2700000">
            <a:off x="10961811" y="-3329414"/>
            <a:ext cx="57378" cy="6072282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56746" y="8104154"/>
            <a:ext cx="2451690" cy="199512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05509" y="2105359"/>
            <a:ext cx="10962685" cy="453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  <a:spcBef>
                <a:spcPct val="0"/>
              </a:spcBef>
            </a:pPr>
            <a:r>
              <a:rPr lang="en-US" sz="3348">
                <a:solidFill>
                  <a:srgbClr val="FFFFF9"/>
                </a:solidFill>
                <a:latin typeface="Glacial Indifference"/>
              </a:rPr>
              <a:t>(Se puede decir o cantar)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9387884" y="3004471"/>
            <a:ext cx="8655894" cy="17276940"/>
          </a:xfrm>
          <a:prstGeom prst="rect">
            <a:avLst/>
          </a:prstGeom>
          <a:solidFill>
            <a:srgbClr val="F8FBFD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654872"/>
            <a:ext cx="13518490" cy="7288538"/>
            <a:chOff x="0" y="0"/>
            <a:chExt cx="18024653" cy="9718050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8024653" cy="195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669"/>
                </a:lnSpc>
              </a:pPr>
              <a:r>
                <a:rPr lang="en-US" sz="9724">
                  <a:solidFill>
                    <a:srgbClr val="613913"/>
                  </a:solidFill>
                  <a:latin typeface="Montserrat Classic Bold"/>
                </a:rPr>
                <a:t>BENDICIÓN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26794"/>
              <a:ext cx="18024653" cy="7091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200"/>
                </a:lnSpc>
              </a:pPr>
              <a:endParaRPr/>
            </a:p>
            <a:p>
              <a:pPr algn="just">
                <a:lnSpc>
                  <a:spcPts val="5200"/>
                </a:lnSpc>
              </a:pPr>
              <a:endParaRPr/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El Señor te bendiga, El Señor te guarde.</a:t>
              </a:r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El Señor haga resplandecer su rostro sobre ti</a:t>
              </a:r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Y tenga de ti misericordia,</a:t>
              </a:r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El Señor vuelva su rostro hacia ti,</a:t>
              </a:r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Y te conceda la paz,</a:t>
              </a:r>
            </a:p>
            <a:p>
              <a:pPr algn="just">
                <a:lnSpc>
                  <a:spcPts val="5200"/>
                </a:lnSpc>
              </a:pPr>
              <a:r>
                <a:rPr lang="en-US" sz="5200" spc="52">
                  <a:solidFill>
                    <a:srgbClr val="FFFFFF"/>
                  </a:solidFill>
                  <a:latin typeface="Glacial Indifference Italics"/>
                </a:rPr>
                <a:t>Y te conceda la paz. (repetir)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56746" y="8104154"/>
            <a:ext cx="2451690" cy="19951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036150"/>
            <a:ext cx="12128962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999" spc="29">
                <a:solidFill>
                  <a:srgbClr val="FFFFF9"/>
                </a:solidFill>
                <a:latin typeface="Glacial Indifference"/>
              </a:rPr>
              <a:t>(Se puede terminar con el siguiente himno. O, se puede decir la bendición,  y terminar con otro himno de clausura)</a:t>
            </a:r>
          </a:p>
        </p:txBody>
      </p:sp>
      <p:sp>
        <p:nvSpPr>
          <p:cNvPr id="9" name="AutoShape 9"/>
          <p:cNvSpPr/>
          <p:nvPr/>
        </p:nvSpPr>
        <p:spPr>
          <a:xfrm rot="-2700000">
            <a:off x="10961811" y="-3329414"/>
            <a:ext cx="57378" cy="6072282"/>
          </a:xfrm>
          <a:prstGeom prst="rect">
            <a:avLst/>
          </a:prstGeom>
          <a:solidFill>
            <a:srgbClr val="F8FBFD"/>
          </a:solid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57536" y="3588345"/>
            <a:ext cx="9525" cy="3154145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3" name="TextBox 3"/>
          <p:cNvSpPr txBox="1"/>
          <p:nvPr/>
        </p:nvSpPr>
        <p:spPr>
          <a:xfrm>
            <a:off x="7429447" y="8864096"/>
            <a:ext cx="9017805" cy="77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049" spc="-50">
                <a:solidFill>
                  <a:srgbClr val="F8FBFD"/>
                </a:solidFill>
                <a:latin typeface="Montserrat Classic Bold"/>
              </a:rPr>
              <a:t>www.academiacristo.com</a:t>
            </a:r>
          </a:p>
        </p:txBody>
      </p:sp>
      <p:sp>
        <p:nvSpPr>
          <p:cNvPr id="4" name="AutoShape 4"/>
          <p:cNvSpPr/>
          <p:nvPr/>
        </p:nvSpPr>
        <p:spPr>
          <a:xfrm rot="-2700000">
            <a:off x="1360055" y="8584703"/>
            <a:ext cx="3405260" cy="340459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 rot="-2700000">
            <a:off x="-3310651" y="10386826"/>
            <a:ext cx="6665510" cy="50247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6" name="AutoShape 6"/>
          <p:cNvSpPr/>
          <p:nvPr/>
        </p:nvSpPr>
        <p:spPr>
          <a:xfrm>
            <a:off x="9134475" y="3566428"/>
            <a:ext cx="9525" cy="3154145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7" name="AutoShape 7"/>
          <p:cNvSpPr/>
          <p:nvPr/>
        </p:nvSpPr>
        <p:spPr>
          <a:xfrm>
            <a:off x="11928825" y="3588345"/>
            <a:ext cx="9525" cy="3154145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8" name="AutoShape 8"/>
          <p:cNvSpPr/>
          <p:nvPr/>
        </p:nvSpPr>
        <p:spPr>
          <a:xfrm>
            <a:off x="14635292" y="3566428"/>
            <a:ext cx="9525" cy="3154145"/>
          </a:xfrm>
          <a:prstGeom prst="rect">
            <a:avLst/>
          </a:prstGeom>
          <a:solidFill>
            <a:srgbClr val="F8FBFD"/>
          </a:solid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6030259" y="4768738"/>
            <a:ext cx="540798" cy="1141098"/>
            <a:chOff x="0" y="0"/>
            <a:chExt cx="2862580" cy="6040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62580" cy="6040120"/>
            </a:xfrm>
            <a:custGeom>
              <a:avLst/>
              <a:gdLst/>
              <a:ahLst/>
              <a:cxnLst/>
              <a:rect l="l" t="t" r="r" b="b"/>
              <a:pathLst>
                <a:path w="2862580" h="6040120">
                  <a:moveTo>
                    <a:pt x="2202180" y="995680"/>
                  </a:moveTo>
                  <a:lnTo>
                    <a:pt x="2862580" y="995680"/>
                  </a:lnTo>
                  <a:lnTo>
                    <a:pt x="2862580" y="0"/>
                  </a:lnTo>
                  <a:lnTo>
                    <a:pt x="2019300" y="0"/>
                  </a:lnTo>
                  <a:lnTo>
                    <a:pt x="2019300" y="3810"/>
                  </a:lnTo>
                  <a:cubicBezTo>
                    <a:pt x="910590" y="44450"/>
                    <a:pt x="681990" y="665480"/>
                    <a:pt x="662940" y="1322070"/>
                  </a:cubicBezTo>
                  <a:lnTo>
                    <a:pt x="660400" y="1322070"/>
                  </a:lnTo>
                  <a:lnTo>
                    <a:pt x="660400" y="2012950"/>
                  </a:lnTo>
                  <a:lnTo>
                    <a:pt x="0" y="2012950"/>
                  </a:lnTo>
                  <a:lnTo>
                    <a:pt x="0" y="3009900"/>
                  </a:lnTo>
                  <a:lnTo>
                    <a:pt x="660400" y="3009900"/>
                  </a:lnTo>
                  <a:lnTo>
                    <a:pt x="660400" y="6040120"/>
                  </a:lnTo>
                  <a:lnTo>
                    <a:pt x="1845310" y="6040120"/>
                  </a:lnTo>
                  <a:lnTo>
                    <a:pt x="1845310" y="3009900"/>
                  </a:lnTo>
                  <a:lnTo>
                    <a:pt x="2694940" y="3009900"/>
                  </a:lnTo>
                  <a:lnTo>
                    <a:pt x="2862580" y="2012950"/>
                  </a:lnTo>
                  <a:lnTo>
                    <a:pt x="1845310" y="2012950"/>
                  </a:lnTo>
                  <a:lnTo>
                    <a:pt x="1845310" y="1394460"/>
                  </a:lnTo>
                  <a:cubicBezTo>
                    <a:pt x="1845310" y="1174750"/>
                    <a:pt x="1992630" y="995680"/>
                    <a:pt x="2202180" y="9956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30669" y="4518508"/>
            <a:ext cx="1817438" cy="18174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4302" y="4833486"/>
            <a:ext cx="1004351" cy="10043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59975" y="4518508"/>
            <a:ext cx="1391329" cy="13913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20034" y="4392118"/>
            <a:ext cx="1887087" cy="1887087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362627" y="3561034"/>
            <a:ext cx="9525" cy="3154145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73168" y="8450093"/>
            <a:ext cx="2451690" cy="199512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850213" y="6831170"/>
            <a:ext cx="2323631" cy="53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F8FBFD"/>
                </a:solidFill>
                <a:latin typeface="Montserrat Light"/>
              </a:rPr>
              <a:t>YOUTUBE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42021" y="6831170"/>
            <a:ext cx="2370362" cy="53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F8FBFD"/>
                </a:solidFill>
                <a:latin typeface="Montserrat Light"/>
              </a:rPr>
              <a:t>INSTAGRAM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70458" y="6831170"/>
            <a:ext cx="2370362" cy="53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F8FBFD"/>
                </a:solidFill>
                <a:latin typeface="Montserrat Light"/>
              </a:rPr>
              <a:t>TIKTOK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78396" y="6831170"/>
            <a:ext cx="2370362" cy="53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F8FBFD"/>
                </a:solidFill>
                <a:latin typeface="Montserrat Light"/>
              </a:rPr>
              <a:t>TWITTER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115477" y="6831170"/>
            <a:ext cx="2370362" cy="53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F8FBFD"/>
                </a:solidFill>
                <a:latin typeface="Montserrat Light"/>
              </a:rPr>
              <a:t>FACEBOOK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57536" y="1443536"/>
            <a:ext cx="901780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>
                <a:solidFill>
                  <a:srgbClr val="FFFFFF"/>
                </a:solidFill>
                <a:latin typeface="Montserrat Classic Bold"/>
              </a:rPr>
              <a:t>Encuéntranos en: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4166779" y="-5141853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4234213" y="-2300287"/>
            <a:ext cx="57378" cy="6072282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326363" y="1366589"/>
            <a:ext cx="11695556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489946"/>
                </a:solidFill>
                <a:latin typeface="Montserrat Classic Bold"/>
              </a:rPr>
              <a:t>HIMNO DE APERTURA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6" name="TextBox 6"/>
          <p:cNvSpPr txBox="1"/>
          <p:nvPr/>
        </p:nvSpPr>
        <p:spPr>
          <a:xfrm>
            <a:off x="1326363" y="3635800"/>
            <a:ext cx="14924964" cy="392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 spc="280">
                <a:solidFill>
                  <a:srgbClr val="000000"/>
                </a:solidFill>
                <a:latin typeface="Glacial Indifference Italics"/>
              </a:rPr>
              <a:t>En la presencia de la Santa Trinidad</a:t>
            </a:r>
          </a:p>
          <a:p>
            <a:pPr>
              <a:lnSpc>
                <a:spcPts val="6160"/>
              </a:lnSpc>
            </a:pPr>
            <a:r>
              <a:rPr lang="en-US" sz="5600" spc="280">
                <a:solidFill>
                  <a:srgbClr val="000000"/>
                </a:solidFill>
                <a:latin typeface="Glacial Indifference Italics"/>
              </a:rPr>
              <a:t>El Padre, el Hijo y el Espíritu Santo.</a:t>
            </a:r>
          </a:p>
          <a:p>
            <a:pPr>
              <a:lnSpc>
                <a:spcPts val="6160"/>
              </a:lnSpc>
            </a:pPr>
            <a:r>
              <a:rPr lang="en-US" sz="5600" spc="280">
                <a:solidFill>
                  <a:srgbClr val="000000"/>
                </a:solidFill>
                <a:latin typeface="Glacial Indifference Italics"/>
              </a:rPr>
              <a:t>Nos reunimos en tu palabra.</a:t>
            </a:r>
          </a:p>
          <a:p>
            <a:pPr>
              <a:lnSpc>
                <a:spcPts val="6160"/>
              </a:lnSpc>
            </a:pPr>
            <a:r>
              <a:rPr lang="en-US" sz="5600" spc="280">
                <a:solidFill>
                  <a:srgbClr val="000000"/>
                </a:solidFill>
                <a:latin typeface="Glacial Indifference Italics"/>
              </a:rPr>
              <a:t>Habla, Oh Señor, que tus siervos escuchan.</a:t>
            </a:r>
          </a:p>
          <a:p>
            <a:pPr algn="l">
              <a:lnSpc>
                <a:spcPts val="6160"/>
              </a:lnSpc>
            </a:pPr>
            <a:r>
              <a:rPr lang="en-US" sz="5600" spc="280">
                <a:solidFill>
                  <a:srgbClr val="000000"/>
                </a:solidFill>
                <a:latin typeface="Glacial Indifference Italics"/>
              </a:rPr>
              <a:t>Habla, Oh Señor, que tus siervos escuchan.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6363" y="2452439"/>
            <a:ext cx="11695556" cy="432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1"/>
              </a:lnSpc>
            </a:pPr>
            <a:r>
              <a:rPr lang="en-US" sz="2973" spc="148">
                <a:solidFill>
                  <a:srgbClr val="000000"/>
                </a:solidFill>
                <a:latin typeface="Montserrat Classic"/>
              </a:rPr>
              <a:t>Se puede cantar el siguiente u otro himno de apertura.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20108579" y="2578380"/>
            <a:ext cx="8655894" cy="17276940"/>
          </a:xfrm>
          <a:prstGeom prst="rect">
            <a:avLst/>
          </a:prstGeom>
          <a:solidFill>
            <a:srgbClr val="97BCC7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603889"/>
            <a:ext cx="13832029" cy="6775828"/>
            <a:chOff x="0" y="0"/>
            <a:chExt cx="18442705" cy="9034437"/>
          </a:xfrm>
        </p:grpSpPr>
        <p:sp>
          <p:nvSpPr>
            <p:cNvPr id="4" name="TextBox 4"/>
            <p:cNvSpPr txBox="1"/>
            <p:nvPr/>
          </p:nvSpPr>
          <p:spPr>
            <a:xfrm>
              <a:off x="0" y="152400"/>
              <a:ext cx="18442705" cy="152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00"/>
                </a:lnSpc>
              </a:pPr>
              <a:r>
                <a:rPr lang="en-US" sz="8300">
                  <a:solidFill>
                    <a:srgbClr val="613913"/>
                  </a:solidFill>
                  <a:latin typeface="Montserrat Classic Bold"/>
                </a:rPr>
                <a:t>CONFESIÓN DE PECADOS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361433"/>
              <a:ext cx="18442705" cy="6673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600"/>
                </a:lnSpc>
              </a:pPr>
              <a:r>
                <a:rPr lang="en-US" sz="5600" spc="56">
                  <a:solidFill>
                    <a:srgbClr val="FFFFFF"/>
                  </a:solidFill>
                  <a:latin typeface="Glacial Indifference"/>
                </a:rPr>
                <a:t>Amados en el Señor: </a:t>
              </a:r>
            </a:p>
            <a:p>
              <a:pPr algn="just">
                <a:lnSpc>
                  <a:spcPts val="5600"/>
                </a:lnSpc>
              </a:pPr>
              <a:endParaRPr lang="en-US" sz="5600" spc="56">
                <a:solidFill>
                  <a:srgbClr val="FFFFFF"/>
                </a:solidFill>
                <a:latin typeface="Glacial Indifference"/>
              </a:endParaRPr>
            </a:p>
            <a:p>
              <a:pPr algn="just">
                <a:lnSpc>
                  <a:spcPts val="5600"/>
                </a:lnSpc>
              </a:pPr>
              <a:r>
                <a:rPr lang="en-US" sz="5600" spc="56">
                  <a:solidFill>
                    <a:srgbClr val="FFFFFF"/>
                  </a:solidFill>
                  <a:latin typeface="Glacial Indifference"/>
                </a:rPr>
                <a:t>Acerquémonos con corazón recto y confesemos nuestros pecados a Dios nuestro Padre, suplicándole en el nombre de nuestro Señor Jesucristo que nos conceda el perdón.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 rot="-2700000">
            <a:off x="13858846" y="-3504677"/>
            <a:ext cx="57378" cy="6072282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56746" y="8104154"/>
            <a:ext cx="2451690" cy="199512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96900" y="7897545"/>
            <a:ext cx="10418788" cy="432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1"/>
              </a:lnSpc>
            </a:pPr>
            <a:r>
              <a:rPr lang="en-US" sz="2973" spc="148">
                <a:solidFill>
                  <a:srgbClr val="835029"/>
                </a:solidFill>
                <a:latin typeface="Montserrat Classic"/>
              </a:rPr>
              <a:t>(Silencio para confesión personal)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4166779" y="-5141853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4234213" y="-2300287"/>
            <a:ext cx="57378" cy="6072282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326363" y="1366589"/>
            <a:ext cx="1146040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489946"/>
                </a:solidFill>
                <a:latin typeface="Montserrat Classic Bold"/>
              </a:rPr>
              <a:t>HIMNO DE CONFESIÓN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6" name="TextBox 6"/>
          <p:cNvSpPr txBox="1"/>
          <p:nvPr/>
        </p:nvSpPr>
        <p:spPr>
          <a:xfrm>
            <a:off x="1186383" y="3959794"/>
            <a:ext cx="14924964" cy="286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 spc="280">
                <a:solidFill>
                  <a:srgbClr val="000000"/>
                </a:solidFill>
                <a:latin typeface="Glacial Indifference Italics"/>
              </a:rPr>
              <a:t>Señor, ten piedad de mí.</a:t>
            </a:r>
          </a:p>
          <a:p>
            <a:pPr>
              <a:lnSpc>
                <a:spcPts val="5600"/>
              </a:lnSpc>
            </a:pPr>
            <a:r>
              <a:rPr lang="en-US" sz="5600" spc="280">
                <a:solidFill>
                  <a:srgbClr val="000000"/>
                </a:solidFill>
                <a:latin typeface="Glacial Indifference Italics"/>
              </a:rPr>
              <a:t>Señor, ten piedad de mí.</a:t>
            </a:r>
          </a:p>
          <a:p>
            <a:pPr>
              <a:lnSpc>
                <a:spcPts val="5600"/>
              </a:lnSpc>
            </a:pPr>
            <a:r>
              <a:rPr lang="en-US" sz="5600" spc="280">
                <a:solidFill>
                  <a:srgbClr val="000000"/>
                </a:solidFill>
                <a:latin typeface="Glacial Indifference Italics"/>
              </a:rPr>
              <a:t>Oh Señor Jesucristo, ten piedad de mí.</a:t>
            </a:r>
          </a:p>
          <a:p>
            <a:pPr algn="l">
              <a:lnSpc>
                <a:spcPts val="5600"/>
              </a:lnSpc>
            </a:pPr>
            <a:r>
              <a:rPr lang="en-US" sz="5600" spc="280">
                <a:solidFill>
                  <a:srgbClr val="000000"/>
                </a:solidFill>
                <a:latin typeface="Glacial Indifference Italics"/>
              </a:rPr>
              <a:t>Cristo, ten piedad de mí.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6363" y="2479863"/>
            <a:ext cx="14624776" cy="818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7"/>
              </a:lnSpc>
            </a:pPr>
            <a:r>
              <a:rPr lang="en-US" sz="2879" spc="143">
                <a:solidFill>
                  <a:srgbClr val="000000"/>
                </a:solidFill>
                <a:latin typeface="Montserrat Classic"/>
              </a:rPr>
              <a:t>Se puede cantar el siguiente himno (el Kyrie), </a:t>
            </a:r>
          </a:p>
          <a:p>
            <a:pPr algn="l">
              <a:lnSpc>
                <a:spcPts val="3167"/>
              </a:lnSpc>
            </a:pPr>
            <a:r>
              <a:rPr lang="en-US" sz="2879" spc="143">
                <a:solidFill>
                  <a:srgbClr val="000000"/>
                </a:solidFill>
                <a:latin typeface="Montserrat Classic"/>
              </a:rPr>
              <a:t>"Confesión de pecados 1" o "Confesión de pecados 2".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20108579" y="2578380"/>
            <a:ext cx="8655894" cy="17276940"/>
          </a:xfrm>
          <a:prstGeom prst="rect">
            <a:avLst/>
          </a:prstGeom>
          <a:solidFill>
            <a:srgbClr val="97BCC7"/>
          </a:solidFill>
        </p:spPr>
      </p:sp>
      <p:grpSp>
        <p:nvGrpSpPr>
          <p:cNvPr id="3" name="Group 3"/>
          <p:cNvGrpSpPr/>
          <p:nvPr/>
        </p:nvGrpSpPr>
        <p:grpSpPr>
          <a:xfrm>
            <a:off x="1213058" y="763397"/>
            <a:ext cx="13792234" cy="7539733"/>
            <a:chOff x="0" y="0"/>
            <a:chExt cx="18389645" cy="10052977"/>
          </a:xfrm>
        </p:grpSpPr>
        <p:sp>
          <p:nvSpPr>
            <p:cNvPr id="4" name="TextBox 4"/>
            <p:cNvSpPr txBox="1"/>
            <p:nvPr/>
          </p:nvSpPr>
          <p:spPr>
            <a:xfrm>
              <a:off x="0" y="180975"/>
              <a:ext cx="18389645" cy="1785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99"/>
                </a:lnSpc>
              </a:pPr>
              <a:r>
                <a:rPr lang="en-US" sz="9699">
                  <a:solidFill>
                    <a:srgbClr val="613913"/>
                  </a:solidFill>
                  <a:latin typeface="Montserrat Classic Bold"/>
                </a:rPr>
                <a:t>PERDÓN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59672"/>
              <a:ext cx="18389645" cy="7393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99"/>
                </a:lnSpc>
              </a:pPr>
              <a:r>
                <a:rPr lang="en-US" sz="5399" spc="53">
                  <a:solidFill>
                    <a:srgbClr val="FFFFFF"/>
                  </a:solidFill>
                  <a:latin typeface="Glacial Indifference"/>
                </a:rPr>
                <a:t>Dios, nuestro Padre celestial, ha tenido misericordia de nosotros, y ha dado a su único Hijo para entregar su vida en rescate por todos. Por lo tanto, escucha las palabras de Cristo por medio de su siervo:</a:t>
              </a:r>
            </a:p>
            <a:p>
              <a:pPr algn="just">
                <a:lnSpc>
                  <a:spcPts val="5399"/>
                </a:lnSpc>
              </a:pPr>
              <a:endParaRPr lang="en-US" sz="5399" spc="53">
                <a:solidFill>
                  <a:srgbClr val="FFFFFF"/>
                </a:solidFill>
                <a:latin typeface="Glacial Indifference"/>
              </a:endParaRPr>
            </a:p>
            <a:p>
              <a:pPr algn="just">
                <a:lnSpc>
                  <a:spcPts val="5399"/>
                </a:lnSpc>
              </a:pPr>
              <a:r>
                <a:rPr lang="en-US" sz="5399" spc="53">
                  <a:solidFill>
                    <a:srgbClr val="FFFFFF"/>
                  </a:solidFill>
                  <a:latin typeface="Glacial Indifference Italics"/>
                </a:rPr>
                <a:t>Te perdono todos tus pecados en el nombre del Padre, y del Hijo, y del Espíritu Santo.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 rot="-2700000">
            <a:off x="10961811" y="-3329414"/>
            <a:ext cx="57378" cy="6072282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56746" y="8104154"/>
            <a:ext cx="2451690" cy="1995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4166779" y="-5141853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4234213" y="-2300287"/>
            <a:ext cx="57378" cy="6072282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326363" y="726329"/>
            <a:ext cx="1059969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489946"/>
                </a:solidFill>
                <a:latin typeface="Montserrat Classic Bold"/>
              </a:rPr>
              <a:t>HIMNO DE ALABANZA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6" name="TextBox 6"/>
          <p:cNvSpPr txBox="1"/>
          <p:nvPr/>
        </p:nvSpPr>
        <p:spPr>
          <a:xfrm>
            <a:off x="1326363" y="1812179"/>
            <a:ext cx="14091288" cy="845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1"/>
              </a:lnSpc>
            </a:pPr>
            <a:r>
              <a:rPr lang="en-US" sz="2973" spc="148">
                <a:solidFill>
                  <a:srgbClr val="000000"/>
                </a:solidFill>
                <a:latin typeface="Montserrat Classic"/>
              </a:rPr>
              <a:t>Se puede cantar el siguiente himno (Gloria in Excelsis) u otro himno de alabanza.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6363" y="3282315"/>
            <a:ext cx="15432216" cy="552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Gloria a Dios en las alturas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Y en la tierra paz a los hombres buena voluntad.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Gloria a Dios en las alturas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Y en la tierra paz a los hombres buena voluntad.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Te alabamos, te bendecimos,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Te adoramos, te glorificamos,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Te damos gracias por tu gloria,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Oh Señor, Rey celestial.</a:t>
            </a:r>
          </a:p>
          <a:p>
            <a:pPr algn="l">
              <a:lnSpc>
                <a:spcPts val="4800"/>
              </a:lnSpc>
            </a:pPr>
            <a:endParaRPr lang="en-US" sz="4800" spc="240">
              <a:solidFill>
                <a:srgbClr val="000000"/>
              </a:solidFill>
              <a:latin typeface="Glacial Indifference Itali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4166779" y="-5141853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4234213" y="-2300287"/>
            <a:ext cx="57378" cy="6072282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1326363" y="726329"/>
            <a:ext cx="11753749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489946"/>
                </a:solidFill>
                <a:latin typeface="Montserrat Classic Bold"/>
              </a:rPr>
              <a:t>HIMNO DE ALABANZA</a:t>
            </a:r>
          </a:p>
        </p:txBody>
      </p:sp>
      <p:sp>
        <p:nvSpPr>
          <p:cNvPr id="5" name="AutoShape 5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6" name="TextBox 6"/>
          <p:cNvSpPr txBox="1"/>
          <p:nvPr/>
        </p:nvSpPr>
        <p:spPr>
          <a:xfrm>
            <a:off x="1326363" y="2352020"/>
            <a:ext cx="15229315" cy="552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Jesucristo, Cordero de Dios, 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Que quitas el pecado de todo el mundo,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Ten piedad; Oh Jesucristo, recibe nuestra oración.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Oh Jesucristo, Tú eres Santo,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Tú solo eres el Señor,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Tú solo, Cristo, con el Espíritu Santo,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Eres altísimo en la gloria de Dios Padre.</a:t>
            </a:r>
          </a:p>
          <a:p>
            <a:pPr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Gloria a Dios en las alturas</a:t>
            </a:r>
          </a:p>
          <a:p>
            <a:pPr algn="l">
              <a:lnSpc>
                <a:spcPts val="4800"/>
              </a:lnSpc>
            </a:pPr>
            <a:r>
              <a:rPr lang="en-US" sz="4800" spc="240">
                <a:solidFill>
                  <a:srgbClr val="000000"/>
                </a:solidFill>
                <a:latin typeface="Glacial Indifference Italics"/>
              </a:rPr>
              <a:t>Y en la tierra paz a los hombres buena voluntad.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1973149" y="-1064841"/>
            <a:ext cx="10842399" cy="1536521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 rot="-2700000">
            <a:off x="8674294" y="-2673309"/>
            <a:ext cx="48131" cy="11324099"/>
          </a:xfrm>
          <a:prstGeom prst="rect">
            <a:avLst/>
          </a:prstGeom>
          <a:solidFill>
            <a:srgbClr val="F8FBFD"/>
          </a:solidFill>
        </p:spPr>
      </p:sp>
      <p:grpSp>
        <p:nvGrpSpPr>
          <p:cNvPr id="4" name="Group 4"/>
          <p:cNvGrpSpPr/>
          <p:nvPr/>
        </p:nvGrpSpPr>
        <p:grpSpPr>
          <a:xfrm>
            <a:off x="906960" y="4311093"/>
            <a:ext cx="9167708" cy="4027170"/>
            <a:chOff x="0" y="0"/>
            <a:chExt cx="12223611" cy="5369560"/>
          </a:xfrm>
        </p:grpSpPr>
        <p:sp>
          <p:nvSpPr>
            <p:cNvPr id="5" name="TextBox 5"/>
            <p:cNvSpPr txBox="1"/>
            <p:nvPr/>
          </p:nvSpPr>
          <p:spPr>
            <a:xfrm>
              <a:off x="1422" y="161925"/>
              <a:ext cx="12222189" cy="3107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800" spc="-87">
                  <a:solidFill>
                    <a:srgbClr val="613913"/>
                  </a:solidFill>
                  <a:latin typeface="Montserrat Classic Bold"/>
                </a:rPr>
                <a:t>MENSAJE </a:t>
              </a:r>
            </a:p>
            <a:p>
              <a:pPr>
                <a:lnSpc>
                  <a:spcPts val="8800"/>
                </a:lnSpc>
              </a:pPr>
              <a:r>
                <a:rPr lang="en-US" sz="8800" spc="-87">
                  <a:solidFill>
                    <a:srgbClr val="613913"/>
                  </a:solidFill>
                  <a:latin typeface="Montserrat Classic Bold"/>
                </a:rPr>
                <a:t>DE LA PALABRA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09552"/>
              <a:ext cx="12223611" cy="1760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000"/>
                </a:lnSpc>
              </a:pPr>
              <a:r>
                <a:rPr lang="en-US" sz="5000" spc="350">
                  <a:solidFill>
                    <a:srgbClr val="000000"/>
                  </a:solidFill>
                  <a:latin typeface="Glacial Indifference"/>
                </a:rPr>
                <a:t>Se estudia una lectura de la Biblia o de Academia Cristo.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0642" y="1028700"/>
            <a:ext cx="4074815" cy="3315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_x0023_ xmlns="d9dd568f-92e7-4aa1-8e50-87aa9ffea9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7" ma:contentTypeDescription="Create a new document." ma:contentTypeScope="" ma:versionID="a9d7e2e169b0dd4dee5e799b0b927e87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f3dec56afaddf601f15aab203107d7af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4DCFED-505F-4CC8-B0F5-B0F1A3DC608E}">
  <ds:schemaRefs>
    <ds:schemaRef ds:uri="http://schemas.microsoft.com/office/2006/metadata/properties"/>
    <ds:schemaRef ds:uri="http://schemas.microsoft.com/office/infopath/2007/PartnerControls"/>
    <ds:schemaRef ds:uri="d9dd568f-92e7-4aa1-8e50-87aa9ffea924"/>
  </ds:schemaRefs>
</ds:datastoreItem>
</file>

<file path=customXml/itemProps2.xml><?xml version="1.0" encoding="utf-8"?>
<ds:datastoreItem xmlns:ds="http://schemas.openxmlformats.org/officeDocument/2006/customXml" ds:itemID="{6C13FB80-CB26-4095-9DAF-4DA7E47EA9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8D743C-E82A-4E90-BD9F-0E0FCD47D8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Culto (sin santa cena)</dc:title>
  <cp:revision>2</cp:revision>
  <dcterms:created xsi:type="dcterms:W3CDTF">2006-08-16T00:00:00Z</dcterms:created>
  <dcterms:modified xsi:type="dcterms:W3CDTF">2021-01-21T08:08:16Z</dcterms:modified>
  <dc:identifier>DAEOj6jc3Po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