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6" r:id="rId5"/>
    <p:sldId id="259" r:id="rId6"/>
    <p:sldId id="347" r:id="rId7"/>
    <p:sldId id="332" r:id="rId8"/>
    <p:sldId id="297" r:id="rId9"/>
    <p:sldId id="304" r:id="rId10"/>
    <p:sldId id="305" r:id="rId11"/>
    <p:sldId id="306" r:id="rId12"/>
    <p:sldId id="307" r:id="rId13"/>
    <p:sldId id="309" r:id="rId14"/>
    <p:sldId id="310" r:id="rId15"/>
    <p:sldId id="334" r:id="rId16"/>
    <p:sldId id="312" r:id="rId17"/>
    <p:sldId id="314" r:id="rId18"/>
    <p:sldId id="315" r:id="rId19"/>
    <p:sldId id="316" r:id="rId20"/>
    <p:sldId id="317" r:id="rId21"/>
    <p:sldId id="336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274" r:id="rId31"/>
    <p:sldId id="273" r:id="rId32"/>
    <p:sldId id="27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640"/>
    <a:srgbClr val="623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DB9EB-040B-46AB-AEAF-093E9C3462F5}" v="92" dt="2019-10-30T18:57:53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9" autoAdjust="0"/>
    <p:restoredTop sz="74881" autoAdjust="0"/>
  </p:normalViewPr>
  <p:slideViewPr>
    <p:cSldViewPr snapToGrid="0">
      <p:cViewPr varScale="1">
        <p:scale>
          <a:sx n="40" d="100"/>
          <a:sy n="40" d="100"/>
        </p:scale>
        <p:origin x="240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3051-5033-4EB4-B4E8-54BBC0FEF95C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C9797-1961-4903-9FF3-FBD0C701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rchivo:Cleve-van_construction-tower-babel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Saludes</a:t>
            </a:r>
            <a:r>
              <a:rPr lang="en-US" dirty="0"/>
              <a:t>, </a:t>
            </a:r>
            <a:r>
              <a:rPr lang="en-US" dirty="0" err="1"/>
              <a:t>Bienvenidos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17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Noé pecó al emborracharse, su hijo Cam pecó al burlarse de él, y los descendientes de Noé se rebelaron contra Dios al construir una torre para gloria propia.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50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cubrir mi dolor y tristeza al emborracharme,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burlarme de los que caen en pecado,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rebelarme contra Dios al edificar mi reputación y confiar en mí mismo en vez de dar la gloria a Dios y confiar en él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10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a.	Al confundir los idiomas, el Señor separó a la gente para que la gente rebelde no eliminara a toda la gente que quería permanecer fiel a Dios.  Intervino y tomó acción para el bien de su plan de salvación.  Dios sigue guiando los eventos globales para el bien de los que lo aman hoy en día.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b.	A causa de la obra de Cristo, nuestro Dios ama a pecadores como Noé, y los justifica por la 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9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Dios quiere que le pidamos mantener viva nuestra fe en él, y quiere que le pidamos que nos ayude a permanecer obedientes a él.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78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 del pecado de Noé: con los que se burlan de sus padres; </a:t>
            </a:r>
          </a:p>
          <a:p>
            <a:pPr lvl="0"/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 la gente busca paz y armonía mundial, racismo, etc.… para que entiendan por qué hay tantas naciones e idiomas en el mundo.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29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23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a.	Hagan una lista de todos los personajes de la historia: Dios, los ángeles, los demonios</a:t>
            </a:r>
          </a:p>
          <a:p>
            <a:r>
              <a:rPr lang="es-ES" dirty="0"/>
              <a:t>b.	Se nombran las personas, grupos de personas, etc.…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97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Grandes, chiquitos, no importa.  Vamos a incluir animales, vegetación. Hagan una lista.  Esto nos ayuda, al momento de contar la historia.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58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a.	En qué país, ciudad, en la calle, en una aldea, </a:t>
            </a:r>
          </a:p>
          <a:p>
            <a:r>
              <a:rPr lang="es-ES" dirty="0"/>
              <a:t>b.	¿Qué hay cerca?  Lago, cueva, una montaña, </a:t>
            </a:r>
            <a:r>
              <a:rPr lang="es-ES" dirty="0" err="1"/>
              <a:t>etc</a:t>
            </a:r>
            <a:r>
              <a:rPr lang="es-ES" dirty="0"/>
              <a:t>… ¿El clima?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25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 pasó antes o después de la historia?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Estamos antes de Cristo o después de Cristo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Otros detalles que nos da el texto: fecha, mes,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9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https://es.wikipedia.org/wiki/Archivo:Cleve-van_construction-tower-babel.jpg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36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Identifica cualquier obstáculo o conflicto que hay en la historia.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93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cuenta la historia, incluyendo lo más detalle posible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72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problema que se menciona en la pregunta 5, ¿se resuelve?  Describan cómo.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próxima </a:t>
            </a:r>
            <a:r>
              <a:rPr lang="es-MX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lección hablaremos del paso 4: CONSOLIDAR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0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https://pxhere.com/en/photo/847459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494A9-D7C6-465E-A913-491587F47D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87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https://pxhere.com/en/photo/655321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494A9-D7C6-465E-A913-491587F47D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42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Despedidas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3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Noé, Sem, Cam, Jafet, Canaán, los seres humanos, el Señor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8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a.	La viña, su tienda, ropa (Gen. 9:18-29)</a:t>
            </a:r>
          </a:p>
          <a:p>
            <a:r>
              <a:rPr lang="es-ES" dirty="0"/>
              <a:t>b.	Ladrillos, asfalto, La torre, (Gen. 11:1-9)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0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…salieron del oriente, hallaron una llanura en la tierra de </a:t>
            </a:r>
            <a:r>
              <a:rPr lang="es-E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Sinar</a:t>
            </a:r>
            <a:r>
              <a:rPr lang="es-E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se establecieron allí (Babel)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43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Después del diluvio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7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a.	El pecado de Noé y uno de sus hijos</a:t>
            </a:r>
          </a:p>
          <a:p>
            <a:r>
              <a:rPr lang="es-ES" dirty="0"/>
              <a:t>b.	La soberbia de los seres humanos.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7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&lt;Se cuenta la historia de nuevo.&gt;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1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Dios interviene y toma acción.  ¡Confunde las lenguas!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las profecías de Noé predicen la historia del A.T. y más allá.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7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917C-B83D-4F37-94A5-E7CAC2626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8DEA5-ACAD-49BF-99C7-34D6ABF47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3767B-11BF-4457-A42F-386B49EA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5C048-5142-4B95-95AB-D1637DF6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AD425-3708-447E-91EE-00230A09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0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04FEF-54DB-44C2-8093-84D27F66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2C126-129D-45CE-8ACC-0AEEF5B50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1659-FB4C-48A3-9055-56A1705E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3712B-5EEC-409A-9945-7EFEFBF4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B2E0A-1369-4263-861E-16BC7848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0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1D3026-B129-4579-967E-467537691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DEC0F-66A8-4BFF-85D2-B86F50EFB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A4A96-F82E-4C38-B3EF-6C44F4F6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BA27C-EFFB-435F-B3D9-9DEA6DD0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A60C8-ED78-416B-B975-FFD9FC71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6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7D89-1E19-4F6A-846D-D8A49052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>
                <a:solidFill>
                  <a:srgbClr val="62380E"/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AFE08-145B-4D40-9F0C-3DB02C382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62380E"/>
                </a:solidFill>
                <a:latin typeface="Berlin Sans FB" panose="020E0602020502020306" pitchFamily="34" charset="0"/>
              </a:defRPr>
            </a:lvl1pPr>
            <a:lvl2pPr>
              <a:defRPr sz="4800">
                <a:solidFill>
                  <a:srgbClr val="62380E"/>
                </a:solidFill>
                <a:latin typeface="Berlin Sans FB" panose="020E0602020502020306" pitchFamily="34" charset="0"/>
              </a:defRPr>
            </a:lvl2pPr>
            <a:lvl3pPr>
              <a:defRPr sz="4400">
                <a:solidFill>
                  <a:srgbClr val="62380E"/>
                </a:solidFill>
                <a:latin typeface="Berlin Sans FB" panose="020E0602020502020306" pitchFamily="34" charset="0"/>
              </a:defRPr>
            </a:lvl3pPr>
            <a:lvl4pPr>
              <a:defRPr sz="4000">
                <a:solidFill>
                  <a:srgbClr val="62380E"/>
                </a:solidFill>
                <a:latin typeface="Berlin Sans FB" panose="020E0602020502020306" pitchFamily="34" charset="0"/>
              </a:defRPr>
            </a:lvl4pPr>
            <a:lvl5pPr>
              <a:defRPr sz="4000">
                <a:solidFill>
                  <a:srgbClr val="62380E"/>
                </a:solidFill>
                <a:latin typeface="Berlin Sans FB" panose="020E0602020502020306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19E5E-B837-42D0-BB3A-52FDEE6C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7B97D-9542-48C7-AC70-0FB5AAF0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F8AD0-E49F-4F6D-B54A-D6A19F37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92919DD-8A3C-451E-9A4E-A8574D8DA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866" y="5930283"/>
            <a:ext cx="1464133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2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E89-AE0B-4F56-B92E-EE118F0E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34881-A6D5-4FEB-8ED9-FCC1F514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6B569-2C78-4ED7-A837-D0D98B82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709D0-D9E7-4275-8432-EDD45307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55E9D-3640-4AEA-B89B-C90C0CB6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0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1810-1C92-44C3-9949-98C1A91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66CD2-F685-4868-A54E-59211A2BE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86A69-E7AC-461F-8122-B5C999D65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1E813-3F9E-492E-B55B-181271A4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DB7B0-91E7-4FE5-AB98-B8CAD219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62A96-01AB-4648-956E-23FAE6DF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2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9850-9B30-4BA3-8DC0-9B6541EA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84910-6358-4F2E-99D9-52C6388F5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38F4E-0AB9-448A-9B7C-6FEF2ED54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4C849-F525-4491-822E-C3916180C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AB87F-34F8-4D92-ABE2-94D43AFDC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1D4D3-57CB-4D17-A233-FF31808D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F85A93-2F06-48EA-85C9-C2B90891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6533E-9F6A-4A32-B1AC-F35CC4E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3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D904-92D0-4CBA-9C55-FE417DD7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2E34B-E01F-44AB-8E35-9A37EDE4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FBD0C-9280-4C4D-9BB9-33E2AEAC1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20395-D9EF-4B20-AB22-BD6AFCC1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7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F07ED2-C4A0-4D83-A28D-B5A6096A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6D66E0-10BA-433A-B9E1-79DA46B6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ADBF7-2EE1-47A4-B154-7916B3A2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085BBC3-E7A4-4D21-9C39-33CB0E2F7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866" y="5930283"/>
            <a:ext cx="1464133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9524-2C8F-4084-8DA4-EABB01BC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2A989-A46C-42C4-A99A-14692840D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DF064-F395-453F-A6A9-A05B4FB7F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1EB2E-A7A8-4EA4-B246-32A6B11E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AED0C-1EA7-4C48-A78C-0CDDFE7F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2D625-9AA3-4FEB-A9FF-5DC89DD0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3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CC94-EA1B-452E-BA36-7C76A0F7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173ED-D8CB-4E7C-8A02-19355DE4B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DDC5E-F63C-494B-A84F-E633D27F2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0C087-7BE3-4417-8F29-0001F65AF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A1C8F-2EE7-4079-98CF-E75469CB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74BAB-D403-49C9-BE32-601300F5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3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3BD4B0-38E3-4971-B6F8-8437DF31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A3CC5-9AFC-4A3D-AF40-654029C7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E2688-5C1A-4D84-9AC2-CA3878B77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CDE8-F73D-4AE7-B91D-CBEAAE56197C}" type="datetimeFigureOut">
              <a:rPr lang="en-US" smtClean="0"/>
              <a:t>12/17/22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2C834-C31F-4A46-BF4C-CD1EC05C3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0D4FB-1DE9-40B5-9404-F07D4269C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066D-DEDC-4B05-A0FC-07E9EBD34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404E6-9B4C-478D-860B-A5899CBDF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ook open with a tree in the background&#10;&#10;Description automatically generated with low confidence">
            <a:extLst>
              <a:ext uri="{FF2B5EF4-FFF2-40B4-BE49-F238E27FC236}">
                <a16:creationId xmlns:a16="http://schemas.microsoft.com/office/drawing/2014/main" id="{42B93169-D80D-4702-80BD-A7FFCBA8B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98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CONSIDERAR</a:t>
            </a:r>
            <a:br>
              <a:rPr lang="en-US" sz="4400" dirty="0">
                <a:solidFill>
                  <a:srgbClr val="018640"/>
                </a:solidFill>
              </a:rPr>
            </a:br>
            <a:r>
              <a:rPr lang="en-US" sz="4400" dirty="0" err="1">
                <a:solidFill>
                  <a:srgbClr val="018640"/>
                </a:solidFill>
              </a:rPr>
              <a:t>Génesis</a:t>
            </a:r>
            <a:r>
              <a:rPr lang="en-US" sz="4400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10091738" cy="4043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6. ¿</a:t>
            </a:r>
            <a:r>
              <a:rPr lang="en-US" sz="4000" u="sng" dirty="0" err="1"/>
              <a:t>Cuáles</a:t>
            </a:r>
            <a:r>
              <a:rPr lang="en-US" sz="4000" dirty="0"/>
              <a:t> </a:t>
            </a:r>
            <a:r>
              <a:rPr lang="en-US" sz="4000" dirty="0" err="1"/>
              <a:t>eventos</a:t>
            </a:r>
            <a:r>
              <a:rPr lang="en-US" sz="4000" dirty="0"/>
              <a:t> </a:t>
            </a:r>
            <a:r>
              <a:rPr lang="en-US" sz="4000" dirty="0" err="1"/>
              <a:t>ocurrieron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 </a:t>
            </a:r>
            <a:r>
              <a:rPr lang="en-US" sz="4000" dirty="0" err="1"/>
              <a:t>Contemos</a:t>
            </a:r>
            <a:r>
              <a:rPr lang="en-US" sz="4000" dirty="0"/>
              <a:t> la </a:t>
            </a:r>
            <a:r>
              <a:rPr lang="en-US" sz="4000" dirty="0" err="1"/>
              <a:t>historia</a:t>
            </a:r>
            <a:r>
              <a:rPr lang="en-US" sz="4000" dirty="0"/>
              <a:t> </a:t>
            </a:r>
            <a:r>
              <a:rPr lang="en-US" sz="4000" dirty="0" err="1"/>
              <a:t>juntos</a:t>
            </a:r>
            <a:r>
              <a:rPr lang="en-US" sz="4000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10202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CONSIDERAR</a:t>
            </a:r>
            <a:br>
              <a:rPr lang="en-US" sz="4400" dirty="0">
                <a:solidFill>
                  <a:srgbClr val="018640"/>
                </a:solidFill>
              </a:rPr>
            </a:br>
            <a:r>
              <a:rPr lang="en-US" sz="4400" dirty="0" err="1">
                <a:solidFill>
                  <a:srgbClr val="018640"/>
                </a:solidFill>
              </a:rPr>
              <a:t>Génesis</a:t>
            </a:r>
            <a:r>
              <a:rPr lang="en-US" sz="4400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2457"/>
            <a:ext cx="10091738" cy="3934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7. ¿</a:t>
            </a:r>
            <a:r>
              <a:rPr lang="en-US" sz="4000" u="sng" dirty="0"/>
              <a:t>Se </a:t>
            </a:r>
            <a:r>
              <a:rPr lang="en-US" sz="4000" u="sng" dirty="0" err="1"/>
              <a:t>resuelve</a:t>
            </a:r>
            <a:r>
              <a:rPr lang="en-US" sz="4000" u="sng" dirty="0"/>
              <a:t> </a:t>
            </a:r>
            <a:r>
              <a:rPr lang="en-US" sz="4000" dirty="0"/>
              <a:t>el </a:t>
            </a:r>
            <a:r>
              <a:rPr lang="en-US" sz="4000" dirty="0" err="1"/>
              <a:t>problema</a:t>
            </a:r>
            <a:r>
              <a:rPr lang="en-US" sz="4000" dirty="0"/>
              <a:t> que </a:t>
            </a:r>
            <a:r>
              <a:rPr lang="en-US" sz="4000" dirty="0" err="1"/>
              <a:t>mencionamos</a:t>
            </a:r>
            <a:r>
              <a:rPr lang="en-US" sz="4000" dirty="0"/>
              <a:t>?  ¿</a:t>
            </a:r>
            <a:r>
              <a:rPr lang="en-US" sz="4000" u="sng" dirty="0" err="1"/>
              <a:t>Cómo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94522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7198-6C69-4892-A099-D8F8A898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617" y="2640309"/>
            <a:ext cx="5786766" cy="157738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CONSOLIDAR – </a:t>
            </a:r>
            <a:r>
              <a:rPr lang="en-US" sz="4400" dirty="0" err="1">
                <a:solidFill>
                  <a:srgbClr val="018640"/>
                </a:solidFill>
              </a:rPr>
              <a:t>Génesis</a:t>
            </a:r>
            <a:r>
              <a:rPr lang="en-US" sz="4400" dirty="0">
                <a:solidFill>
                  <a:srgbClr val="018640"/>
                </a:solidFill>
              </a:rPr>
              <a:t> 9:18-29 y 11:1-9</a:t>
            </a:r>
          </a:p>
        </p:txBody>
      </p:sp>
    </p:spTree>
    <p:extLst>
      <p:ext uri="{BB962C8B-B14F-4D97-AF65-F5344CB8AC3E}">
        <p14:creationId xmlns:p14="http://schemas.microsoft.com/office/powerpoint/2010/main" val="105567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CONSOLIDAR </a:t>
            </a:r>
            <a:br>
              <a:rPr lang="en-US" sz="4400" dirty="0">
                <a:solidFill>
                  <a:srgbClr val="018640"/>
                </a:solidFill>
              </a:rPr>
            </a:br>
            <a:r>
              <a:rPr lang="en-US" sz="4400" dirty="0" err="1">
                <a:solidFill>
                  <a:srgbClr val="018640"/>
                </a:solidFill>
              </a:rPr>
              <a:t>Génesis</a:t>
            </a:r>
            <a:r>
              <a:rPr lang="en-US" sz="4400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2457"/>
            <a:ext cx="10091738" cy="3934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1. ¿De </a:t>
            </a:r>
            <a:r>
              <a:rPr lang="en-US" sz="4000" dirty="0" err="1"/>
              <a:t>qué</a:t>
            </a:r>
            <a:r>
              <a:rPr lang="en-US" sz="4000" dirty="0"/>
              <a:t> se </a:t>
            </a:r>
            <a:r>
              <a:rPr lang="en-US" sz="4000" dirty="0" err="1"/>
              <a:t>trata</a:t>
            </a:r>
            <a:r>
              <a:rPr lang="en-US" sz="4000" dirty="0"/>
              <a:t> la </a:t>
            </a:r>
            <a:r>
              <a:rPr lang="en-US" sz="4000" dirty="0" err="1"/>
              <a:t>historia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7541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CONSOLIDAR </a:t>
            </a:r>
            <a:br>
              <a:rPr lang="en-US" sz="4400" dirty="0">
                <a:solidFill>
                  <a:srgbClr val="018640"/>
                </a:solidFill>
              </a:rPr>
            </a:br>
            <a:r>
              <a:rPr lang="en-US" sz="4400" dirty="0" err="1">
                <a:solidFill>
                  <a:srgbClr val="018640"/>
                </a:solidFill>
              </a:rPr>
              <a:t>Génesis</a:t>
            </a:r>
            <a:r>
              <a:rPr lang="en-US" sz="4400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10091738" cy="4043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2. ¿</a:t>
            </a:r>
            <a:r>
              <a:rPr lang="en-US" sz="4000" dirty="0" err="1"/>
              <a:t>Qué</a:t>
            </a:r>
            <a:r>
              <a:rPr lang="en-US" sz="4000" dirty="0"/>
              <a:t> </a:t>
            </a:r>
            <a:r>
              <a:rPr lang="en-US" sz="4000" u="sng" dirty="0" err="1"/>
              <a:t>pecado</a:t>
            </a:r>
            <a:r>
              <a:rPr lang="en-US" sz="4000" dirty="0"/>
              <a:t> me </a:t>
            </a:r>
            <a:r>
              <a:rPr lang="en-US" sz="4000" dirty="0" err="1"/>
              <a:t>enseña</a:t>
            </a:r>
            <a:r>
              <a:rPr lang="en-US" sz="4000" dirty="0"/>
              <a:t> a </a:t>
            </a:r>
            <a:r>
              <a:rPr lang="en-US" sz="4000" dirty="0" err="1"/>
              <a:t>confesar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</a:t>
            </a:r>
          </a:p>
          <a:p>
            <a:pPr marL="0" indent="0">
              <a:buNone/>
            </a:pP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88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CONSOLIDAR </a:t>
            </a:r>
            <a:br>
              <a:rPr lang="en-US" sz="4400" dirty="0">
                <a:solidFill>
                  <a:srgbClr val="018640"/>
                </a:solidFill>
              </a:rPr>
            </a:br>
            <a:r>
              <a:rPr lang="en-US" sz="4400" dirty="0" err="1">
                <a:solidFill>
                  <a:srgbClr val="018640"/>
                </a:solidFill>
              </a:rPr>
              <a:t>Génesis</a:t>
            </a:r>
            <a:r>
              <a:rPr lang="en-US" sz="4400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057"/>
            <a:ext cx="10091738" cy="4086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3. ¿</a:t>
            </a:r>
            <a:r>
              <a:rPr lang="en-US" sz="4000" dirty="0" err="1"/>
              <a:t>Dónde</a:t>
            </a:r>
            <a:r>
              <a:rPr lang="en-US" sz="4000" dirty="0"/>
              <a:t> </a:t>
            </a:r>
            <a:r>
              <a:rPr lang="en-US" sz="4000" dirty="0" err="1"/>
              <a:t>veo</a:t>
            </a:r>
            <a:r>
              <a:rPr lang="en-US" sz="4000" dirty="0"/>
              <a:t> el </a:t>
            </a:r>
            <a:r>
              <a:rPr lang="en-US" sz="4000" dirty="0" err="1"/>
              <a:t>amor</a:t>
            </a:r>
            <a:r>
              <a:rPr lang="en-US" sz="4000" dirty="0"/>
              <a:t> de Dios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  <a:p>
            <a:pPr marL="0" indent="0">
              <a:buNone/>
            </a:pP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304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CONSOLIDAR </a:t>
            </a:r>
            <a:br>
              <a:rPr lang="en-US" sz="4400" dirty="0">
                <a:solidFill>
                  <a:srgbClr val="018640"/>
                </a:solidFill>
              </a:rPr>
            </a:br>
            <a:r>
              <a:rPr lang="en-US" sz="4400" dirty="0" err="1">
                <a:solidFill>
                  <a:srgbClr val="018640"/>
                </a:solidFill>
              </a:rPr>
              <a:t>Génesis</a:t>
            </a:r>
            <a:r>
              <a:rPr lang="en-US" sz="4400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057"/>
            <a:ext cx="10091738" cy="40869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4. </a:t>
            </a:r>
            <a:r>
              <a:rPr lang="es-MX" sz="4000" dirty="0"/>
              <a:t>¿Qué me enseña Dios a pedir y hacer por gratitud a él?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738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CONSOLIDAR </a:t>
            </a:r>
            <a:br>
              <a:rPr lang="en-US" sz="4400" dirty="0">
                <a:solidFill>
                  <a:srgbClr val="018640"/>
                </a:solidFill>
              </a:rPr>
            </a:br>
            <a:r>
              <a:rPr lang="en-US" sz="4400" dirty="0" err="1">
                <a:solidFill>
                  <a:srgbClr val="018640"/>
                </a:solidFill>
              </a:rPr>
              <a:t>Génesis</a:t>
            </a:r>
            <a:r>
              <a:rPr lang="en-US" sz="4400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286"/>
            <a:ext cx="10091738" cy="4108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5. ¿</a:t>
            </a:r>
            <a:r>
              <a:rPr lang="en-US" sz="4000" dirty="0" err="1"/>
              <a:t>Cuándo</a:t>
            </a:r>
            <a:r>
              <a:rPr lang="en-US" sz="4000" dirty="0"/>
              <a:t> </a:t>
            </a:r>
            <a:r>
              <a:rPr lang="en-US" sz="4000" dirty="0" err="1"/>
              <a:t>sería</a:t>
            </a:r>
            <a:r>
              <a:rPr lang="en-US" sz="4000" dirty="0"/>
              <a:t> </a:t>
            </a:r>
            <a:r>
              <a:rPr lang="en-US" sz="4000" dirty="0" err="1"/>
              <a:t>buena</a:t>
            </a:r>
            <a:r>
              <a:rPr lang="en-US" sz="4000" dirty="0"/>
              <a:t> </a:t>
            </a:r>
            <a:r>
              <a:rPr lang="en-US" sz="4000" dirty="0" err="1"/>
              <a:t>situación</a:t>
            </a:r>
            <a:r>
              <a:rPr lang="en-US" sz="4000" dirty="0"/>
              <a:t> para </a:t>
            </a:r>
            <a:r>
              <a:rPr lang="en-US" sz="4000" dirty="0" err="1"/>
              <a:t>compartir</a:t>
            </a:r>
            <a:r>
              <a:rPr lang="en-US" sz="4000" dirty="0"/>
              <a:t> </a:t>
            </a:r>
            <a:r>
              <a:rPr lang="en-US" sz="4000" dirty="0" err="1"/>
              <a:t>este</a:t>
            </a:r>
            <a:r>
              <a:rPr lang="en-US" sz="4000" dirty="0"/>
              <a:t> </a:t>
            </a:r>
            <a:r>
              <a:rPr lang="en-US" sz="4000" dirty="0" err="1"/>
              <a:t>mensaje</a:t>
            </a:r>
            <a:r>
              <a:rPr lang="en-US" sz="4000" dirty="0"/>
              <a:t>?</a:t>
            </a:r>
          </a:p>
          <a:p>
            <a:pPr marL="0" indent="0">
              <a:buNone/>
            </a:pP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1313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C" sz="4400" dirty="0">
                <a:solidFill>
                  <a:srgbClr val="01864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Temas Importantes</a:t>
            </a:r>
            <a:br>
              <a:rPr lang="es-EC" sz="4400" dirty="0">
                <a:solidFill>
                  <a:srgbClr val="018640"/>
                </a:solidFill>
                <a:latin typeface="Museo Sans 500" panose="02000000000000000000" pitchFamily="50" charset="0"/>
                <a:cs typeface="Arial" panose="020B0604020202020204" pitchFamily="34" charset="0"/>
              </a:rPr>
            </a:br>
            <a:r>
              <a:rPr lang="es-EC" sz="4000" dirty="0">
                <a:solidFill>
                  <a:srgbClr val="018640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(20 minutos)</a:t>
            </a:r>
            <a:endParaRPr lang="en-US" sz="4000" dirty="0">
              <a:solidFill>
                <a:srgbClr val="018640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46AD8-ED54-49FE-9F0C-BC84B1B2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7742"/>
            <a:ext cx="10515600" cy="2747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4400" dirty="0"/>
              <a:t>El paso 3: Considerar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94339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Las 7 </a:t>
            </a:r>
            <a:r>
              <a:rPr lang="en-US" sz="4400" dirty="0" err="1">
                <a:solidFill>
                  <a:srgbClr val="018640"/>
                </a:solidFill>
              </a:rPr>
              <a:t>Preguntas</a:t>
            </a:r>
            <a:r>
              <a:rPr lang="en-US" sz="4400" dirty="0">
                <a:solidFill>
                  <a:srgbClr val="018640"/>
                </a:solidFill>
              </a:rPr>
              <a:t> para “</a:t>
            </a:r>
            <a:r>
              <a:rPr lang="en-US" sz="4400" dirty="0" err="1">
                <a:solidFill>
                  <a:srgbClr val="018640"/>
                </a:solidFill>
              </a:rPr>
              <a:t>Considerar</a:t>
            </a:r>
            <a:r>
              <a:rPr lang="en-US" sz="4400" dirty="0">
                <a:solidFill>
                  <a:srgbClr val="018640"/>
                </a:solidFill>
              </a:rPr>
              <a:t>”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000" dirty="0"/>
              <a:t>¿</a:t>
            </a:r>
            <a:r>
              <a:rPr lang="en-US" sz="4000" u="sng" dirty="0" err="1"/>
              <a:t>Quiénes</a:t>
            </a:r>
            <a:r>
              <a:rPr lang="en-US" sz="4000" dirty="0"/>
              <a:t> son los </a:t>
            </a:r>
            <a:r>
              <a:rPr lang="en-US" sz="4000" dirty="0" err="1"/>
              <a:t>personajes</a:t>
            </a:r>
            <a:r>
              <a:rPr lang="en-US" sz="4000" dirty="0"/>
              <a:t> de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  <a:p>
            <a:pPr marL="514350" indent="-514350">
              <a:buAutoNum type="arabicPeriod"/>
            </a:pPr>
            <a:r>
              <a:rPr lang="en-US" sz="4000" dirty="0"/>
              <a:t>¿</a:t>
            </a:r>
            <a:r>
              <a:rPr lang="en-US" sz="4000" u="sng" dirty="0" err="1"/>
              <a:t>Cuáles</a:t>
            </a:r>
            <a:r>
              <a:rPr lang="en-US" sz="4000" dirty="0"/>
              <a:t> son los </a:t>
            </a:r>
            <a:r>
              <a:rPr lang="en-US" sz="4000" u="sng" dirty="0" err="1"/>
              <a:t>objetos</a:t>
            </a:r>
            <a:r>
              <a:rPr lang="en-US" sz="4000" dirty="0"/>
              <a:t> de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  <a:p>
            <a:pPr marL="514350" indent="-514350">
              <a:buAutoNum type="arabicPeriod"/>
            </a:pPr>
            <a:r>
              <a:rPr lang="en-US" sz="4000" dirty="0"/>
              <a:t>¿</a:t>
            </a:r>
            <a:r>
              <a:rPr lang="en-US" sz="4000" u="sng" dirty="0" err="1"/>
              <a:t>Dónde</a:t>
            </a:r>
            <a:r>
              <a:rPr lang="en-US" sz="4000" dirty="0"/>
              <a:t> </a:t>
            </a:r>
            <a:r>
              <a:rPr lang="en-US" sz="4000" dirty="0" err="1"/>
              <a:t>ocurrió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  <a:p>
            <a:pPr marL="514350" indent="-514350">
              <a:buAutoNum type="arabicPeriod"/>
            </a:pPr>
            <a:r>
              <a:rPr lang="en-US" sz="4000" dirty="0"/>
              <a:t>¿</a:t>
            </a:r>
            <a:r>
              <a:rPr lang="en-US" sz="4000" u="sng" dirty="0" err="1"/>
              <a:t>Cuándo</a:t>
            </a:r>
            <a:r>
              <a:rPr lang="en-US" sz="4000" dirty="0"/>
              <a:t> </a:t>
            </a:r>
            <a:r>
              <a:rPr lang="en-US" sz="4000" dirty="0" err="1"/>
              <a:t>ocurrió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</a:t>
            </a:r>
          </a:p>
          <a:p>
            <a:pPr marL="514350" indent="-514350">
              <a:buAutoNum type="arabicPeriod"/>
            </a:pPr>
            <a:r>
              <a:rPr lang="en-US" sz="4000" dirty="0"/>
              <a:t>¿</a:t>
            </a:r>
            <a:r>
              <a:rPr lang="en-US" sz="4000" u="sng" dirty="0" err="1"/>
              <a:t>Cuál</a:t>
            </a:r>
            <a:r>
              <a:rPr lang="en-US" sz="4000" dirty="0"/>
              <a:t> es el </a:t>
            </a:r>
            <a:r>
              <a:rPr lang="en-US" sz="4000" dirty="0" err="1"/>
              <a:t>problema</a:t>
            </a:r>
            <a:r>
              <a:rPr lang="en-US" sz="4000" dirty="0"/>
              <a:t>? </a:t>
            </a:r>
          </a:p>
          <a:p>
            <a:pPr marL="514350" indent="-514350">
              <a:buAutoNum type="arabicPeriod"/>
            </a:pPr>
            <a:r>
              <a:rPr lang="en-US" sz="4000" dirty="0"/>
              <a:t>¿</a:t>
            </a:r>
            <a:r>
              <a:rPr lang="en-US" sz="4000" u="sng" dirty="0" err="1"/>
              <a:t>Cuáles</a:t>
            </a:r>
            <a:r>
              <a:rPr lang="en-US" sz="4000" dirty="0"/>
              <a:t> </a:t>
            </a:r>
            <a:r>
              <a:rPr lang="en-US" sz="4000" dirty="0" err="1"/>
              <a:t>eventos</a:t>
            </a:r>
            <a:r>
              <a:rPr lang="en-US" sz="4000" dirty="0"/>
              <a:t> </a:t>
            </a:r>
            <a:r>
              <a:rPr lang="en-US" sz="4000" dirty="0" err="1"/>
              <a:t>ocurrieron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  <a:p>
            <a:pPr marL="514350" indent="-514350">
              <a:buAutoNum type="arabicPeriod"/>
            </a:pPr>
            <a:r>
              <a:rPr lang="en-US" sz="4000" dirty="0"/>
              <a:t>¿</a:t>
            </a:r>
            <a:r>
              <a:rPr lang="en-US" sz="4000" u="sng" dirty="0"/>
              <a:t>Se </a:t>
            </a:r>
            <a:r>
              <a:rPr lang="en-US" sz="4000" u="sng" dirty="0" err="1"/>
              <a:t>resuelve</a:t>
            </a:r>
            <a:r>
              <a:rPr lang="en-US" sz="4000" u="sng" dirty="0"/>
              <a:t> </a:t>
            </a:r>
            <a:r>
              <a:rPr lang="en-US" sz="4000" dirty="0"/>
              <a:t>el </a:t>
            </a:r>
            <a:r>
              <a:rPr lang="en-US" sz="4000" dirty="0" err="1"/>
              <a:t>problema</a:t>
            </a:r>
            <a:r>
              <a:rPr lang="en-US" sz="4000" dirty="0"/>
              <a:t>?  ¿</a:t>
            </a:r>
            <a:r>
              <a:rPr lang="en-US" sz="4000" u="sng" dirty="0" err="1"/>
              <a:t>Cómo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8843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29CE-39D5-4C53-AC7E-15482176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err="1">
                <a:solidFill>
                  <a:srgbClr val="018640"/>
                </a:solidFill>
              </a:rPr>
              <a:t>Oremos</a:t>
            </a:r>
            <a:endParaRPr lang="en-US" sz="4400" dirty="0">
              <a:solidFill>
                <a:srgbClr val="01864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4AE4-0ABD-4DC4-82A1-E82221553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dirty="0"/>
              <a:t>Señor, permite que la manera en que vivo muestre que soy agradecido. Perdona las muchas veces que olvido tu amor, y peco. Ayúdame a luchar contra la soberbia y la arrogancia.  Con tu Espíritu, deseo confiar en ti en todas las cosas. Esto lo pido en el nombre de Jesús. Amén.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27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Las 7 </a:t>
            </a:r>
            <a:r>
              <a:rPr lang="en-US" sz="4400" dirty="0" err="1">
                <a:solidFill>
                  <a:srgbClr val="018640"/>
                </a:solidFill>
              </a:rPr>
              <a:t>Preguntas</a:t>
            </a:r>
            <a:r>
              <a:rPr lang="en-US" sz="4400" dirty="0">
                <a:solidFill>
                  <a:srgbClr val="018640"/>
                </a:solidFill>
              </a:rPr>
              <a:t> para “</a:t>
            </a:r>
            <a:r>
              <a:rPr lang="en-US" sz="4400" dirty="0" err="1">
                <a:solidFill>
                  <a:srgbClr val="018640"/>
                </a:solidFill>
              </a:rPr>
              <a:t>Considerar</a:t>
            </a:r>
            <a:r>
              <a:rPr lang="en-US" sz="4400" dirty="0">
                <a:solidFill>
                  <a:srgbClr val="018640"/>
                </a:solidFill>
              </a:rPr>
              <a:t>”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endParaRPr lang="en-US" sz="4000" dirty="0"/>
          </a:p>
          <a:p>
            <a:pPr marL="514350" indent="-514350">
              <a:buAutoNum type="arabicPeriod"/>
            </a:pPr>
            <a:r>
              <a:rPr lang="en-US" sz="4000" dirty="0"/>
              <a:t>¿</a:t>
            </a:r>
            <a:r>
              <a:rPr lang="en-US" sz="4000" u="sng" dirty="0" err="1"/>
              <a:t>Quiénes</a:t>
            </a:r>
            <a:r>
              <a:rPr lang="en-US" sz="4000" dirty="0"/>
              <a:t> son los </a:t>
            </a:r>
            <a:r>
              <a:rPr lang="en-US" sz="4000" dirty="0" err="1"/>
              <a:t>personajes</a:t>
            </a:r>
            <a:r>
              <a:rPr lang="en-US" sz="4000" dirty="0"/>
              <a:t> de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59822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Las 7 </a:t>
            </a:r>
            <a:r>
              <a:rPr lang="en-US" sz="4400" dirty="0" err="1">
                <a:solidFill>
                  <a:srgbClr val="018640"/>
                </a:solidFill>
              </a:rPr>
              <a:t>Preguntas</a:t>
            </a:r>
            <a:r>
              <a:rPr lang="en-US" sz="4400" dirty="0">
                <a:solidFill>
                  <a:srgbClr val="018640"/>
                </a:solidFill>
              </a:rPr>
              <a:t> para “</a:t>
            </a:r>
            <a:r>
              <a:rPr lang="en-US" sz="4400" dirty="0" err="1">
                <a:solidFill>
                  <a:srgbClr val="018640"/>
                </a:solidFill>
              </a:rPr>
              <a:t>Considerar</a:t>
            </a:r>
            <a:r>
              <a:rPr lang="en-US" sz="4400" dirty="0">
                <a:solidFill>
                  <a:srgbClr val="018640"/>
                </a:solidFill>
              </a:rPr>
              <a:t>”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2. ¿</a:t>
            </a:r>
            <a:r>
              <a:rPr lang="en-US" sz="4000" u="sng" dirty="0" err="1"/>
              <a:t>Cuáles</a:t>
            </a:r>
            <a:r>
              <a:rPr lang="en-US" sz="4000" dirty="0"/>
              <a:t> son los </a:t>
            </a:r>
            <a:r>
              <a:rPr lang="en-US" sz="4000" u="sng" dirty="0" err="1"/>
              <a:t>objetos</a:t>
            </a:r>
            <a:r>
              <a:rPr lang="en-US" sz="4000" dirty="0"/>
              <a:t> de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9040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Las 7 </a:t>
            </a:r>
            <a:r>
              <a:rPr lang="en-US" sz="4400" dirty="0" err="1">
                <a:solidFill>
                  <a:srgbClr val="018640"/>
                </a:solidFill>
              </a:rPr>
              <a:t>Preguntas</a:t>
            </a:r>
            <a:r>
              <a:rPr lang="en-US" sz="4400" dirty="0">
                <a:solidFill>
                  <a:srgbClr val="018640"/>
                </a:solidFill>
              </a:rPr>
              <a:t> para “</a:t>
            </a:r>
            <a:r>
              <a:rPr lang="en-US" sz="4400" dirty="0" err="1">
                <a:solidFill>
                  <a:srgbClr val="018640"/>
                </a:solidFill>
              </a:rPr>
              <a:t>Considerar</a:t>
            </a:r>
            <a:r>
              <a:rPr lang="en-US" sz="4400" dirty="0">
                <a:solidFill>
                  <a:srgbClr val="018640"/>
                </a:solidFill>
              </a:rPr>
              <a:t>”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3. ¿</a:t>
            </a:r>
            <a:r>
              <a:rPr lang="en-US" sz="4000" u="sng" dirty="0" err="1"/>
              <a:t>Dónde</a:t>
            </a:r>
            <a:r>
              <a:rPr lang="en-US" sz="4000" dirty="0"/>
              <a:t> </a:t>
            </a:r>
            <a:r>
              <a:rPr lang="en-US" sz="4000" dirty="0" err="1"/>
              <a:t>ocurrió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31731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Las 7 </a:t>
            </a:r>
            <a:r>
              <a:rPr lang="en-US" sz="4400" dirty="0" err="1">
                <a:solidFill>
                  <a:srgbClr val="018640"/>
                </a:solidFill>
              </a:rPr>
              <a:t>Preguntas</a:t>
            </a:r>
            <a:r>
              <a:rPr lang="en-US" sz="4400" dirty="0">
                <a:solidFill>
                  <a:srgbClr val="018640"/>
                </a:solidFill>
              </a:rPr>
              <a:t> para “</a:t>
            </a:r>
            <a:r>
              <a:rPr lang="en-US" sz="4400" dirty="0" err="1">
                <a:solidFill>
                  <a:srgbClr val="018640"/>
                </a:solidFill>
              </a:rPr>
              <a:t>Considerar</a:t>
            </a:r>
            <a:r>
              <a:rPr lang="en-US" sz="4400" dirty="0">
                <a:solidFill>
                  <a:srgbClr val="018640"/>
                </a:solidFill>
              </a:rPr>
              <a:t>”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4. ¿</a:t>
            </a:r>
            <a:r>
              <a:rPr lang="en-US" sz="4000" u="sng" dirty="0" err="1"/>
              <a:t>Cuándo</a:t>
            </a:r>
            <a:r>
              <a:rPr lang="en-US" sz="4000" dirty="0"/>
              <a:t> </a:t>
            </a:r>
            <a:r>
              <a:rPr lang="en-US" sz="4000" dirty="0" err="1"/>
              <a:t>ocurrió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6082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Las 7 </a:t>
            </a:r>
            <a:r>
              <a:rPr lang="en-US" sz="4400" dirty="0" err="1">
                <a:solidFill>
                  <a:srgbClr val="018640"/>
                </a:solidFill>
              </a:rPr>
              <a:t>Preguntas</a:t>
            </a:r>
            <a:r>
              <a:rPr lang="en-US" sz="4400" dirty="0">
                <a:solidFill>
                  <a:srgbClr val="018640"/>
                </a:solidFill>
              </a:rPr>
              <a:t> para “</a:t>
            </a:r>
            <a:r>
              <a:rPr lang="en-US" sz="4400" dirty="0" err="1">
                <a:solidFill>
                  <a:srgbClr val="018640"/>
                </a:solidFill>
              </a:rPr>
              <a:t>Considerar</a:t>
            </a:r>
            <a:r>
              <a:rPr lang="en-US" sz="4400" dirty="0">
                <a:solidFill>
                  <a:srgbClr val="018640"/>
                </a:solidFill>
              </a:rPr>
              <a:t>”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5. ¿</a:t>
            </a:r>
            <a:r>
              <a:rPr lang="en-US" sz="4000" u="sng" dirty="0" err="1"/>
              <a:t>Cuál</a:t>
            </a:r>
            <a:r>
              <a:rPr lang="en-US" sz="4000" dirty="0"/>
              <a:t> es el </a:t>
            </a:r>
            <a:r>
              <a:rPr lang="en-US" sz="4000" dirty="0" err="1"/>
              <a:t>problema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6191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Las 7 </a:t>
            </a:r>
            <a:r>
              <a:rPr lang="en-US" sz="4400" dirty="0" err="1">
                <a:solidFill>
                  <a:srgbClr val="018640"/>
                </a:solidFill>
              </a:rPr>
              <a:t>Preguntas</a:t>
            </a:r>
            <a:r>
              <a:rPr lang="en-US" sz="4400" dirty="0">
                <a:solidFill>
                  <a:srgbClr val="018640"/>
                </a:solidFill>
              </a:rPr>
              <a:t> para “</a:t>
            </a:r>
            <a:r>
              <a:rPr lang="en-US" sz="4400" dirty="0" err="1">
                <a:solidFill>
                  <a:srgbClr val="018640"/>
                </a:solidFill>
              </a:rPr>
              <a:t>Considerar</a:t>
            </a:r>
            <a:r>
              <a:rPr lang="en-US" sz="4400" dirty="0">
                <a:solidFill>
                  <a:srgbClr val="018640"/>
                </a:solidFill>
              </a:rPr>
              <a:t>”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6. ¿</a:t>
            </a:r>
            <a:r>
              <a:rPr lang="en-US" sz="4000" u="sng" dirty="0" err="1"/>
              <a:t>Cuáles</a:t>
            </a:r>
            <a:r>
              <a:rPr lang="en-US" sz="4000" dirty="0"/>
              <a:t> </a:t>
            </a:r>
            <a:r>
              <a:rPr lang="en-US" sz="4000" dirty="0" err="1"/>
              <a:t>eventos</a:t>
            </a:r>
            <a:r>
              <a:rPr lang="en-US" sz="4000" dirty="0"/>
              <a:t> </a:t>
            </a:r>
            <a:r>
              <a:rPr lang="en-US" sz="4000" dirty="0" err="1"/>
              <a:t>ocurrieron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47003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Las 7 </a:t>
            </a:r>
            <a:r>
              <a:rPr lang="en-US" sz="4400" dirty="0" err="1">
                <a:solidFill>
                  <a:srgbClr val="018640"/>
                </a:solidFill>
              </a:rPr>
              <a:t>Preguntas</a:t>
            </a:r>
            <a:r>
              <a:rPr lang="en-US" sz="4400" dirty="0">
                <a:solidFill>
                  <a:srgbClr val="018640"/>
                </a:solidFill>
              </a:rPr>
              <a:t> para “</a:t>
            </a:r>
            <a:r>
              <a:rPr lang="en-US" sz="4400" dirty="0" err="1">
                <a:solidFill>
                  <a:srgbClr val="018640"/>
                </a:solidFill>
              </a:rPr>
              <a:t>Considerar</a:t>
            </a:r>
            <a:r>
              <a:rPr lang="en-US" sz="4400" dirty="0">
                <a:solidFill>
                  <a:srgbClr val="018640"/>
                </a:solidFill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7. ¿</a:t>
            </a:r>
            <a:r>
              <a:rPr lang="en-US" sz="4000" u="sng" dirty="0"/>
              <a:t>Se </a:t>
            </a:r>
            <a:r>
              <a:rPr lang="en-US" sz="4000" u="sng" dirty="0" err="1"/>
              <a:t>resuelve</a:t>
            </a:r>
            <a:r>
              <a:rPr lang="en-US" sz="4000" u="sng" dirty="0"/>
              <a:t> </a:t>
            </a:r>
            <a:r>
              <a:rPr lang="en-US" sz="4000" dirty="0"/>
              <a:t>el </a:t>
            </a:r>
            <a:r>
              <a:rPr lang="en-US" sz="4000" dirty="0" err="1"/>
              <a:t>problema</a:t>
            </a:r>
            <a:r>
              <a:rPr lang="en-US" sz="4000" dirty="0"/>
              <a:t>?  ¿</a:t>
            </a:r>
            <a:r>
              <a:rPr lang="en-US" sz="4000" u="sng" dirty="0" err="1"/>
              <a:t>Cómo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86499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C4BF4F7A-EA01-415B-B9EE-8E5CA351C8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6" r="9091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7491D-588D-4AD4-BE8A-68AE153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42" y="232937"/>
            <a:ext cx="4062643" cy="14498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018640"/>
                </a:solidFill>
              </a:rPr>
              <a:t>La </a:t>
            </a:r>
            <a:r>
              <a:rPr lang="en-US" sz="4400" kern="1200" dirty="0" err="1">
                <a:solidFill>
                  <a:srgbClr val="018640"/>
                </a:solidFill>
              </a:rPr>
              <a:t>Tarea</a:t>
            </a:r>
            <a:endParaRPr lang="en-US" sz="4400" kern="1200" dirty="0">
              <a:solidFill>
                <a:srgbClr val="01864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BBE1D-54EE-4A93-94FE-8046BE602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47" y="1866122"/>
            <a:ext cx="4474115" cy="2922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62380E"/>
                </a:solidFill>
              </a:rPr>
              <a:t>Ver el video 6</a:t>
            </a:r>
          </a:p>
          <a:p>
            <a:r>
              <a:rPr lang="en-US" sz="4000" dirty="0">
                <a:solidFill>
                  <a:srgbClr val="62380E"/>
                </a:solidFill>
              </a:rPr>
              <a:t>Leer </a:t>
            </a:r>
            <a:r>
              <a:rPr lang="en-US" sz="4000" dirty="0" err="1">
                <a:solidFill>
                  <a:srgbClr val="62380E"/>
                </a:solidFill>
              </a:rPr>
              <a:t>Génesis</a:t>
            </a:r>
            <a:r>
              <a:rPr lang="en-US" sz="4000" dirty="0">
                <a:solidFill>
                  <a:srgbClr val="62380E"/>
                </a:solidFill>
              </a:rPr>
              <a:t> 11:27-12:20</a:t>
            </a:r>
            <a:endParaRPr lang="en-US" sz="4000" kern="1200" dirty="0">
              <a:solidFill>
                <a:srgbClr val="6238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75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louds in a blue cloudy sky&#10;&#10;Description automatically generated">
            <a:extLst>
              <a:ext uri="{FF2B5EF4-FFF2-40B4-BE49-F238E27FC236}">
                <a16:creationId xmlns:a16="http://schemas.microsoft.com/office/drawing/2014/main" id="{44253235-D53C-4F68-8D88-0C02200AB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731"/>
            <a:ext cx="12334240" cy="82542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958" y="4345272"/>
            <a:ext cx="10515600" cy="46326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10000" dirty="0">
                <a:latin typeface="Berlin Sans FB Demi" panose="020E0802020502020306" pitchFamily="34" charset="0"/>
                <a:cs typeface="Arial" panose="020B0604020202020204" pitchFamily="34" charset="0"/>
              </a:rPr>
              <a:t>La Oración</a:t>
            </a:r>
          </a:p>
        </p:txBody>
      </p:sp>
    </p:spTree>
    <p:extLst>
      <p:ext uri="{BB962C8B-B14F-4D97-AF65-F5344CB8AC3E}">
        <p14:creationId xmlns:p14="http://schemas.microsoft.com/office/powerpoint/2010/main" val="4249854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" y="265451"/>
            <a:ext cx="10168128" cy="66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3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-210065"/>
            <a:ext cx="10237572" cy="7695306"/>
          </a:xfrm>
        </p:spPr>
      </p:pic>
    </p:spTree>
    <p:extLst>
      <p:ext uri="{BB962C8B-B14F-4D97-AF65-F5344CB8AC3E}">
        <p14:creationId xmlns:p14="http://schemas.microsoft.com/office/powerpoint/2010/main" val="139866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A9FF61-A901-4DEF-8E9B-E434F3CC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2590698"/>
            <a:ext cx="5245553" cy="1676603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4400" kern="1200" dirty="0" err="1">
                <a:solidFill>
                  <a:srgbClr val="62380E"/>
                </a:solidFill>
                <a:latin typeface="Berlin Sans FB" panose="020E0602020502020306" pitchFamily="34" charset="0"/>
              </a:rPr>
              <a:t>Contar</a:t>
            </a:r>
            <a:r>
              <a:rPr lang="en-US" sz="4400" kern="1200" dirty="0">
                <a:solidFill>
                  <a:srgbClr val="62380E"/>
                </a:solidFill>
                <a:latin typeface="Berlin Sans FB" panose="020E0602020502020306" pitchFamily="34" charset="0"/>
              </a:rPr>
              <a:t> </a:t>
            </a:r>
            <a:r>
              <a:rPr lang="en-US" sz="4400" kern="1200" dirty="0" err="1">
                <a:solidFill>
                  <a:srgbClr val="62380E"/>
                </a:solidFill>
                <a:latin typeface="Berlin Sans FB" panose="020E0602020502020306" pitchFamily="34" charset="0"/>
              </a:rPr>
              <a:t>Génesis</a:t>
            </a:r>
            <a:r>
              <a:rPr lang="en-US" sz="4400" kern="1200" dirty="0">
                <a:solidFill>
                  <a:srgbClr val="62380E"/>
                </a:solidFill>
                <a:latin typeface="Berlin Sans FB" panose="020E0602020502020306" pitchFamily="34" charset="0"/>
              </a:rPr>
              <a:t> 9:18-29 y 11:1-9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ADE242-308B-4EAA-90D3-05D73FC8E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r="2368" b="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0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CONSIDERAR</a:t>
            </a:r>
            <a:br>
              <a:rPr lang="en-US" sz="4400" dirty="0">
                <a:solidFill>
                  <a:srgbClr val="018640"/>
                </a:solidFill>
              </a:rPr>
            </a:br>
            <a:r>
              <a:rPr lang="en-US" sz="4400" dirty="0" err="1">
                <a:solidFill>
                  <a:srgbClr val="018640"/>
                </a:solidFill>
              </a:rPr>
              <a:t>Génesis</a:t>
            </a:r>
            <a:r>
              <a:rPr lang="en-US" sz="4400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286"/>
            <a:ext cx="9805988" cy="4108677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000" dirty="0"/>
              <a:t>¿</a:t>
            </a:r>
            <a:r>
              <a:rPr lang="en-US" sz="4000" u="sng" dirty="0" err="1"/>
              <a:t>Quiénes</a:t>
            </a:r>
            <a:r>
              <a:rPr lang="en-US" sz="4000" dirty="0"/>
              <a:t> son los </a:t>
            </a:r>
            <a:r>
              <a:rPr lang="en-US" sz="4000" dirty="0" err="1"/>
              <a:t>personajes</a:t>
            </a:r>
            <a:r>
              <a:rPr lang="en-US" sz="4000" dirty="0"/>
              <a:t> de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4855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CONSIDERAR</a:t>
            </a:r>
            <a:br>
              <a:rPr lang="en-US" sz="4400" dirty="0">
                <a:solidFill>
                  <a:srgbClr val="018640"/>
                </a:solidFill>
              </a:rPr>
            </a:br>
            <a:r>
              <a:rPr lang="en-US" sz="4400" dirty="0" err="1">
                <a:solidFill>
                  <a:srgbClr val="018640"/>
                </a:solidFill>
              </a:rPr>
              <a:t>Génesis</a:t>
            </a:r>
            <a:r>
              <a:rPr lang="en-US" sz="4400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2457"/>
            <a:ext cx="10091738" cy="3934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2. ¿</a:t>
            </a:r>
            <a:r>
              <a:rPr lang="en-US" sz="4000" u="sng" dirty="0" err="1"/>
              <a:t>Cuáles</a:t>
            </a:r>
            <a:r>
              <a:rPr lang="en-US" sz="4000" dirty="0"/>
              <a:t> son los </a:t>
            </a:r>
            <a:r>
              <a:rPr lang="en-US" sz="4000" u="sng" dirty="0" err="1"/>
              <a:t>objetos</a:t>
            </a:r>
            <a:r>
              <a:rPr lang="en-US" sz="4000" dirty="0"/>
              <a:t> de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3097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CONSIDERAR</a:t>
            </a:r>
            <a:br>
              <a:rPr lang="en-US" sz="4400" dirty="0">
                <a:solidFill>
                  <a:srgbClr val="018640"/>
                </a:solidFill>
              </a:rPr>
            </a:br>
            <a:r>
              <a:rPr lang="en-US" sz="4400" dirty="0" err="1">
                <a:solidFill>
                  <a:srgbClr val="018640"/>
                </a:solidFill>
              </a:rPr>
              <a:t>Génesis</a:t>
            </a:r>
            <a:r>
              <a:rPr lang="en-US" sz="4400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8914"/>
            <a:ext cx="10091738" cy="3978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3. ¿</a:t>
            </a:r>
            <a:r>
              <a:rPr lang="en-US" sz="4000" u="sng" dirty="0" err="1"/>
              <a:t>Dónde</a:t>
            </a:r>
            <a:r>
              <a:rPr lang="en-US" sz="4000" dirty="0"/>
              <a:t> </a:t>
            </a:r>
            <a:r>
              <a:rPr lang="en-US" sz="4000" dirty="0" err="1"/>
              <a:t>ocurrió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5608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CONSIDERAR</a:t>
            </a:r>
            <a:br>
              <a:rPr lang="en-US" sz="4400" dirty="0">
                <a:solidFill>
                  <a:srgbClr val="018640"/>
                </a:solidFill>
              </a:rPr>
            </a:br>
            <a:r>
              <a:rPr lang="en-US" sz="4400" dirty="0" err="1">
                <a:solidFill>
                  <a:srgbClr val="018640"/>
                </a:solidFill>
              </a:rPr>
              <a:t>Génesis</a:t>
            </a:r>
            <a:r>
              <a:rPr lang="en-US" sz="4400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8914"/>
            <a:ext cx="10091738" cy="3978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4. ¿</a:t>
            </a:r>
            <a:r>
              <a:rPr lang="en-US" sz="4000" u="sng" dirty="0" err="1"/>
              <a:t>Cuándo</a:t>
            </a:r>
            <a:r>
              <a:rPr lang="en-US" sz="4000" dirty="0"/>
              <a:t> </a:t>
            </a:r>
            <a:r>
              <a:rPr lang="en-US" sz="4000" dirty="0" err="1"/>
              <a:t>ocurrió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450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18640"/>
                </a:solidFill>
              </a:rPr>
              <a:t>CONSIDERAR</a:t>
            </a:r>
            <a:br>
              <a:rPr lang="en-US" sz="4400" dirty="0">
                <a:solidFill>
                  <a:srgbClr val="018640"/>
                </a:solidFill>
              </a:rPr>
            </a:br>
            <a:r>
              <a:rPr lang="en-US" sz="4400" dirty="0" err="1">
                <a:solidFill>
                  <a:srgbClr val="018640"/>
                </a:solidFill>
              </a:rPr>
              <a:t>Génesis</a:t>
            </a:r>
            <a:r>
              <a:rPr lang="en-US" sz="4400" dirty="0">
                <a:solidFill>
                  <a:srgbClr val="018640"/>
                </a:solidFill>
              </a:rPr>
              <a:t> 9:18-29 y 11:1-9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1313"/>
            <a:ext cx="10091738" cy="3825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5. ¿</a:t>
            </a:r>
            <a:r>
              <a:rPr lang="en-US" sz="4000" u="sng" dirty="0" err="1"/>
              <a:t>Cuál</a:t>
            </a:r>
            <a:r>
              <a:rPr lang="en-US" sz="4000" dirty="0"/>
              <a:t> es el </a:t>
            </a:r>
            <a:r>
              <a:rPr lang="en-US" sz="4000" dirty="0" err="1"/>
              <a:t>problema</a:t>
            </a:r>
            <a:r>
              <a:rPr lang="en-US" sz="4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86173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7" ma:contentTypeDescription="Create a new document." ma:contentTypeScope="" ma:versionID="a9d7e2e169b0dd4dee5e799b0b927e87">
  <xsd:schema xmlns:xsd="http://www.w3.org/2001/XMLSchema" xmlns:xs="http://www.w3.org/2001/XMLSchema" xmlns:p="http://schemas.microsoft.com/office/2006/metadata/properties" xmlns:ns2="d9dd568f-92e7-4aa1-8e50-87aa9ffea924" xmlns:ns3="c29a6dd2-512b-4752-8473-975d37cb7242" targetNamespace="http://schemas.microsoft.com/office/2006/metadata/properties" ma:root="true" ma:fieldsID="f3dec56afaddf601f15aab203107d7af" ns2:_="" ns3:_="">
    <xsd:import namespace="d9dd568f-92e7-4aa1-8e50-87aa9ffea924"/>
    <xsd:import namespace="c29a6dd2-512b-4752-8473-975d37cb7242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_x0023_ xmlns="d9dd568f-92e7-4aa1-8e50-87aa9ffea924" xsi:nil="true"/>
  </documentManagement>
</p:properties>
</file>

<file path=customXml/itemProps1.xml><?xml version="1.0" encoding="utf-8"?>
<ds:datastoreItem xmlns:ds="http://schemas.openxmlformats.org/officeDocument/2006/customXml" ds:itemID="{C6254A32-EE43-4DFB-B871-835BD58033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CEFFBD-1DD0-429B-A586-CD0C185FE4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21DF3F-DDDA-4F8F-9EF5-25E0640442A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c29a6dd2-512b-4752-8473-975d37cb7242"/>
    <ds:schemaRef ds:uri="d9dd568f-92e7-4aa1-8e50-87aa9ffea92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1086</Words>
  <Application>Microsoft Macintosh PowerPoint</Application>
  <PresentationFormat>Widescreen</PresentationFormat>
  <Paragraphs>131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Berlin Sans FB</vt:lpstr>
      <vt:lpstr>Berlin Sans FB Demi</vt:lpstr>
      <vt:lpstr>Calibri</vt:lpstr>
      <vt:lpstr>Museo Sans 500</vt:lpstr>
      <vt:lpstr>Office Theme</vt:lpstr>
      <vt:lpstr>PowerPoint Presentation</vt:lpstr>
      <vt:lpstr>Oremos</vt:lpstr>
      <vt:lpstr>PowerPoint Presentation</vt:lpstr>
      <vt:lpstr>Contar Génesis 9:18-29 y 11:1-9</vt:lpstr>
      <vt:lpstr>CONSIDERAR Génesis 9:18-29 y 11:1-9</vt:lpstr>
      <vt:lpstr>CONSIDERAR Génesis 9:18-29 y 11:1-9</vt:lpstr>
      <vt:lpstr>CONSIDERAR Génesis 9:18-29 y 11:1-9</vt:lpstr>
      <vt:lpstr>CONSIDERAR Génesis 9:18-29 y 11:1-9</vt:lpstr>
      <vt:lpstr>CONSIDERAR Génesis 9:18-29 y 11:1-9</vt:lpstr>
      <vt:lpstr>CONSIDERAR Génesis 9:18-29 y 11:1-9</vt:lpstr>
      <vt:lpstr>CONSIDERAR Génesis 9:18-29 y 11:1-9</vt:lpstr>
      <vt:lpstr>CONSOLIDAR – Génesis 9:18-29 y 11:1-9</vt:lpstr>
      <vt:lpstr>CONSOLIDAR  Génesis 9:18-29 y 11:1-9</vt:lpstr>
      <vt:lpstr>CONSOLIDAR  Génesis 9:18-29 y 11:1-9</vt:lpstr>
      <vt:lpstr>CONSOLIDAR  Génesis 9:18-29 y 11:1-9</vt:lpstr>
      <vt:lpstr>CONSOLIDAR  Génesis 9:18-29 y 11:1-9</vt:lpstr>
      <vt:lpstr>CONSOLIDAR  Génesis 9:18-29 y 11:1-9</vt:lpstr>
      <vt:lpstr>Temas Importantes (20 minutos)</vt:lpstr>
      <vt:lpstr>Las 7 Preguntas para “Considerar”</vt:lpstr>
      <vt:lpstr>Las 7 Preguntas para “Considerar”</vt:lpstr>
      <vt:lpstr>Las 7 Preguntas para “Considerar”</vt:lpstr>
      <vt:lpstr>Las 7 Preguntas para “Considerar”</vt:lpstr>
      <vt:lpstr>Las 7 Preguntas para “Considerar”</vt:lpstr>
      <vt:lpstr>Las 7 Preguntas para “Considerar”</vt:lpstr>
      <vt:lpstr>Las 7 Preguntas para “Considerar”</vt:lpstr>
      <vt:lpstr>Las 7 Preguntas para “Considerar”</vt:lpstr>
      <vt:lpstr>La Tarea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Sutton</dc:creator>
  <cp:lastModifiedBy>juan david escobar amaya</cp:lastModifiedBy>
  <cp:revision>6</cp:revision>
  <dcterms:created xsi:type="dcterms:W3CDTF">2019-10-30T17:59:38Z</dcterms:created>
  <dcterms:modified xsi:type="dcterms:W3CDTF">2022-12-17T06:36:33Z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